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Lst>
  <p:sldSz cy="5143500" cx="9144000"/>
  <p:notesSz cx="6858000" cy="9144000"/>
  <p:embeddedFontLst>
    <p:embeddedFont>
      <p:font typeface="Economica"/>
      <p:regular r:id="rId129"/>
      <p:bold r:id="rId130"/>
      <p:italic r:id="rId131"/>
      <p:boldItalic r:id="rId132"/>
    </p:embeddedFont>
    <p:embeddedFont>
      <p:font typeface="Montserrat"/>
      <p:regular r:id="rId133"/>
      <p:bold r:id="rId134"/>
      <p:italic r:id="rId135"/>
      <p:boldItalic r:id="rId136"/>
    </p:embeddedFont>
    <p:embeddedFont>
      <p:font typeface="Open Sans"/>
      <p:regular r:id="rId137"/>
      <p:bold r:id="rId138"/>
      <p:italic r:id="rId139"/>
      <p:boldItalic r:id="rId1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font" Target="fonts/Economica-regular.fntdata"/><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40" Type="http://schemas.openxmlformats.org/officeDocument/2006/relationships/font" Target="fonts/OpenSa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font" Target="fonts/OpenSans-italic.fntdata"/><Relationship Id="rId138" Type="http://schemas.openxmlformats.org/officeDocument/2006/relationships/font" Target="fonts/OpenSans-bold.fntdata"/><Relationship Id="rId137" Type="http://schemas.openxmlformats.org/officeDocument/2006/relationships/font" Target="fonts/OpenSans-regular.fntdata"/><Relationship Id="rId132" Type="http://schemas.openxmlformats.org/officeDocument/2006/relationships/font" Target="fonts/Economica-boldItalic.fntdata"/><Relationship Id="rId131" Type="http://schemas.openxmlformats.org/officeDocument/2006/relationships/font" Target="fonts/Economica-italic.fntdata"/><Relationship Id="rId130" Type="http://schemas.openxmlformats.org/officeDocument/2006/relationships/font" Target="fonts/Economica-bold.fntdata"/><Relationship Id="rId136" Type="http://schemas.openxmlformats.org/officeDocument/2006/relationships/font" Target="fonts/Montserrat-boldItalic.fntdata"/><Relationship Id="rId135" Type="http://schemas.openxmlformats.org/officeDocument/2006/relationships/font" Target="fonts/Montserrat-italic.fntdata"/><Relationship Id="rId134" Type="http://schemas.openxmlformats.org/officeDocument/2006/relationships/font" Target="fonts/Montserrat-bold.fntdata"/><Relationship Id="rId133" Type="http://schemas.openxmlformats.org/officeDocument/2006/relationships/font" Target="fonts/Montserrat-regular.fntdata"/><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esearch.googleblog.com/2017/08/transformer-novel-neural-network.html" TargetMode="External"/><Relationship Id="rId3" Type="http://schemas.openxmlformats.org/officeDocument/2006/relationships/hyperlink" Target="https://papers.nips.cc/paper/7181-attention-is-all-you-need.pdf"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ppt/slides/slide6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ppt/slides/slide6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ppt/slides/slide6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ppt/slides/slide6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ppt/slides/slide6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ppt/slides/slide7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ppt/slides/slide7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esearch.googleblog.com/2017/08/transformer-novel-neural-network.html" TargetMode="External"/><Relationship Id="rId3" Type="http://schemas.openxmlformats.org/officeDocument/2006/relationships/hyperlink" Target="https://papers.nips.cc/paper/7181-attention-is-all-you-need.pdf"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1512.00103.pdf"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9cfa410dd3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9cfa410dd3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19922ebe0a_0_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19922ebe0a_0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19922ebe0a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19922ebe0a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4344f7c603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4344f7c603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4344f7c603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4344f7c603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g4344f7c603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5" name="Google Shape;1225;g4344f7c603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often train Model 1 and use the translation probabilities t(f | e) to initialize a more sophisticated alignment model.</a:t>
            </a:r>
            <a:endParaRPr/>
          </a:p>
          <a:p>
            <a:pPr indent="0" lvl="0" marL="0" rtl="0" algn="l">
              <a:spcBef>
                <a:spcPts val="0"/>
              </a:spcBef>
              <a:spcAft>
                <a:spcPts val="0"/>
              </a:spcAft>
              <a:buNone/>
            </a:pPr>
            <a:r>
              <a:rPr lang="en"/>
              <a:t>Distortion probability: raise a small constant to the distance between phrases.</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4344f7c603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4344f7c603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4f71d9b1c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4f71d9b1c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446ab781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446ab781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446ab7813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446ab7813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g446ab7813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0" name="Google Shape;1260;g446ab7813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9cfa410dd3_1_8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9cfa410dd3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through the architecture. Details of initial word-embeddings from running a CNN over character-level embeddings not crucial here.</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g446ab7813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446ab7813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g5be5600523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3" name="Google Shape;1273;g5be5600523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5be5600523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5be5600523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5be5600523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6" name="Google Shape;1296;g5be5600523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the NULL word we add to the source. This allows us to generate (crudely) spurious words in the target. We can always handle spurious source words by simply not aligning to them.</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5be5600523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5be5600523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5be5600523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5be5600523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g5be5600523_1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2" name="Google Shape;1362;g5be5600523_1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5be5600523_1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5be5600523_1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5be5600523_1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5be5600523_1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5be5600523_1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5be5600523_1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a444c11541_3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a444c11541_3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5be5600523_1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5be5600523_1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5b96a17e19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5b96a17e19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710ba9367b_1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9" name="Google Shape;1499;g710ba9367b_1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4ef0e7e171_28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6" name="Google Shape;1506;g4ef0e7e171_28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5be5600523_1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5be5600523_1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5bfc908a8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5bfc908a8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c0b4eac691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c0b4eac69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79b90ae03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79b90ae03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79b90ae037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79b90ae03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79b90ae0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79b90ae0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79b90ae037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79b90ae037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934b5461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934b5461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89167ffe56_5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89167ffe56_5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See </a:t>
            </a:r>
            <a:r>
              <a:rPr lang="en" u="sng">
                <a:solidFill>
                  <a:schemeClr val="hlink"/>
                </a:solidFill>
                <a:hlinkClick r:id="rId2"/>
              </a:rPr>
              <a:t>https://research.googleblog.com/2017/08/transformer-novel-neural-network.html</a:t>
            </a:r>
            <a:r>
              <a:rPr lang="en"/>
              <a:t> and </a:t>
            </a:r>
            <a:r>
              <a:rPr lang="en" u="sng">
                <a:solidFill>
                  <a:schemeClr val="hlink"/>
                </a:solidFill>
                <a:hlinkClick r:id="rId3"/>
              </a:rPr>
              <a:t>Vaswani et al. 2017</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74e32726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374e32726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h1 = xW1 + b1</a:t>
            </a:r>
            <a:endParaRPr/>
          </a:p>
          <a:p>
            <a:pPr indent="0" lvl="0" marL="0" rtl="0" algn="l">
              <a:spcBef>
                <a:spcPts val="0"/>
              </a:spcBef>
              <a:spcAft>
                <a:spcPts val="0"/>
              </a:spcAft>
              <a:buNone/>
            </a:pPr>
            <a:r>
              <a:rPr lang="en"/>
              <a:t>h2 = h1W2 + b2 = (xW1 + b1)W2 + b2</a:t>
            </a:r>
            <a:endParaRPr/>
          </a:p>
          <a:p>
            <a:pPr indent="0" lvl="0" marL="0" rtl="0" algn="l">
              <a:spcBef>
                <a:spcPts val="0"/>
              </a:spcBef>
              <a:spcAft>
                <a:spcPts val="0"/>
              </a:spcAft>
              <a:buNone/>
            </a:pPr>
            <a:r>
              <a:rPr lang="en"/>
              <a:t>h2 = x(W1W2) + (b1W2 + b2)</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4ef0e7e171_28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4ef0e7e171_28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 la = [0.1, 0.2]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 [0.3, 0.4] boy [0.5, 0.6] fell [0.7, 0.8]</a:t>
            </a:r>
            <a:endParaRPr/>
          </a:p>
          <a:p>
            <a:pPr indent="0" lvl="0" marL="0" rtl="0" algn="l">
              <a:spcBef>
                <a:spcPts val="0"/>
              </a:spcBef>
              <a:spcAft>
                <a:spcPts val="0"/>
              </a:spcAft>
              <a:buNone/>
            </a:pPr>
            <a:r>
              <a:rPr lang="en"/>
              <a:t>K = [</a:t>
            </a:r>
            <a:r>
              <a:rPr lang="en">
                <a:solidFill>
                  <a:schemeClr val="dk1"/>
                </a:solidFill>
              </a:rPr>
              <a:t>[0.3, 0.4], [0.5, 0.6], [0.7, 0.8]]</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transpose(K) = [[0.3, 0,5, 0.7], [0.4, 0.6, 0.8]]</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Q * K = not even possible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Q * transpose(K) = [0.11,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V = K</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4f2ea0a18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4f2ea0a18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accent5"/>
                </a:solidFill>
                <a:hlinkClick action="ppaction://hlinksldjump" r:id="rId2">
                  <a:extLst>
                    <a:ext uri="{A12FA001-AC4F-418D-AE19-62706E023703}">
                      <ahyp:hlinkClr val="tx"/>
                    </a:ext>
                  </a:extLst>
                </a:hlinkClick>
              </a:rPr>
              <a:t>Self Attention example (appendix)</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4f2ea0a189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4f2ea0a189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accent5"/>
                </a:solidFill>
                <a:hlinkClick action="ppaction://hlinksldjump" r:id="rId2">
                  <a:extLst>
                    <a:ext uri="{A12FA001-AC4F-418D-AE19-62706E023703}">
                      <ahyp:hlinkClr val="tx"/>
                    </a:ext>
                  </a:extLst>
                </a:hlinkClick>
              </a:rPr>
              <a:t>Self Attention example (appendix)</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4f2ea0a189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4f2ea0a189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accent5"/>
                </a:solidFill>
                <a:hlinkClick action="ppaction://hlinksldjump" r:id="rId2">
                  <a:extLst>
                    <a:ext uri="{A12FA001-AC4F-418D-AE19-62706E023703}">
                      <ahyp:hlinkClr val="tx"/>
                    </a:ext>
                  </a:extLst>
                </a:hlinkClick>
              </a:rPr>
              <a:t>Self Attention example (appendix)</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4f2ea0a189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4f2ea0a189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accent5"/>
                </a:solidFill>
                <a:hlinkClick action="ppaction://hlinksldjump" r:id="rId2">
                  <a:extLst>
                    <a:ext uri="{A12FA001-AC4F-418D-AE19-62706E023703}">
                      <ahyp:hlinkClr val="tx"/>
                    </a:ext>
                  </a:extLst>
                </a:hlinkClick>
              </a:rPr>
              <a:t>Self Attention example (appendix)</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4f2ea0a189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4f2ea0a189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action="ppaction://hlinksldjump" r:id="rId2"/>
              </a:rPr>
              <a:t>Self Attention example (appendix)</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89167ffe56_9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89167ffe56_9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action="ppaction://hlinksldjump" r:id="rId2"/>
              </a:rPr>
              <a:t>More Transformer Architecture (appendix)</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374e32726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374e32726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accent5"/>
                </a:solidFill>
                <a:hlinkClick action="ppaction://hlinksldjump" r:id="rId2">
                  <a:extLst>
                    <a:ext uri="{A12FA001-AC4F-418D-AE19-62706E023703}">
                      <ahyp:hlinkClr val="tx"/>
                    </a:ext>
                  </a:extLst>
                </a:hlinkClick>
              </a:rPr>
              <a:t>More Transformer Architecture (appendix)</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d9246a426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d9246a426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4ef0e7e171_28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4ef0e7e171_28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5bfe4304fe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5bfe4304fe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89167ffe56_6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89167ffe56_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89167ffe56_5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89167ffe56_5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Illustrate the role of pre-training and fine tuning in transfer learning.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89167ffe56_6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89167ffe56_6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5bfe4304fe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5bfe4304fe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19922ebe0a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19922ebe0a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BERT en</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5bfe4304fe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5bfe4304fe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5bfe4304fe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5bfe4304fe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5bfe4304f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5bfe4304f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c119797b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c119797b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5bfe4304fe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5bfe4304f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5bfe4304fe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5bfe4304fe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5bfe4304fe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5bfe4304fe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5bfe4304fe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5bfe4304fe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5bfe4304fe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5bfe4304fe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89167ffe56_5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89167ffe56_5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Excellent literature survey of rapidly changing field</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89167ffe56_5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89167ffe56_5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Many BERT variants and number grows weekly.  Is there a BERT variant suitable for your project?</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5bfe4304fe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5bfe4304fe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89167ffe56_5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89167ffe56_5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5bfe4304fe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5bfe4304fe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89167ffe56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89167ffe56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See </a:t>
            </a:r>
            <a:r>
              <a:rPr lang="en" u="sng">
                <a:solidFill>
                  <a:schemeClr val="hlink"/>
                </a:solidFill>
                <a:hlinkClick r:id="rId2"/>
              </a:rPr>
              <a:t>https://research.googleblog.com/2017/08/transformer-novel-neural-network.html</a:t>
            </a:r>
            <a:r>
              <a:rPr lang="en"/>
              <a:t> and </a:t>
            </a:r>
            <a:r>
              <a:rPr lang="en" u="sng">
                <a:solidFill>
                  <a:schemeClr val="hlink"/>
                </a:solidFill>
                <a:hlinkClick r:id="rId3"/>
              </a:rPr>
              <a:t>Vaswani et al. 2017</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5bfe4304fe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5bfe4304fe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5bfe4304f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5bfe4304f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89167ffe56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89167ffe56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a41cd60e97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a41cd60e97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a41cd60e97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a41cd60e97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89167ffe56_6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89167ffe56_6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89167ffe56_6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89167ffe56_6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89167ffe56_6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89167ffe56_6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89167ffe56_6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89167ffe56_6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5bfc908a8f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5bfc908a8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9d21b6b0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9d21b6b0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89167ffe56_5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89167ffe56_5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89167ffe56_5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89167ffe56_5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89167ffe56_5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89167ffe56_5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89167ffe56_5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89167ffe56_5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89167ffe56_5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89167ffe56_5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65076c8b1b_2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65076c8b1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89f44be56e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89f44be56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89f44be56e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89f44be56e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89f44be56e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89f44be56e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89f44be56e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89f44be56e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a444c11541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a444c11541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65076c8b1b_2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65076c8b1b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65076c8b1b_2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65076c8b1b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65076c8b1b_2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65076c8b1b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65076c8b1b_2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65076c8b1b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65076c8b1b_2_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65076c8b1b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65076c8b1b_2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65076c8b1b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65076c8b1b_2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65076c8b1b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65076c8b1b_2_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65076c8b1b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65076c8b1b_2_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65076c8b1b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65076c8b1b_2_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65076c8b1b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a444c11541_3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a444c11541_3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65076c8b1b_2_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65076c8b1b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65076c8b1b_2_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65076c8b1b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65076c8b1b_2_8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65076c8b1b_2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65076c8b1b_2_10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65076c8b1b_2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65076c8b1b_2_1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65076c8b1b_2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65076c8b1b_2_1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65076c8b1b_2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65076c8b1b_2_1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65076c8b1b_2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65076c8b1b_2_1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65076c8b1b_2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5bfe4304fe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5bfe4304fe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5bfe4304fe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5bfe4304fe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Also related, some prior work by our very own Dan Gillick, with a similar style of multilingual model for NER: </a:t>
            </a:r>
            <a:r>
              <a:rPr lang="en" u="sng">
                <a:solidFill>
                  <a:schemeClr val="hlink"/>
                </a:solidFill>
                <a:hlinkClick r:id="rId2"/>
              </a:rPr>
              <a:t>https://arxiv.org/pdf/1512.00103.pdf</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a444c11541_3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a444c11541_3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5bfe4304fe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5bfe4304fe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5bfe4304fe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5bfe4304fe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5bfe4304fe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5bfe4304fe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2062ee124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2062ee124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2062ee124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2062ee124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2062ee124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2062ee124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2062ee124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2062ee124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not really linear - you need depth proportional to log(n)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2062ee1243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2062ee124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2062ee124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2062ee124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4344f7c603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4344f7c603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2" name="Shape 62"/>
        <p:cNvGrpSpPr/>
        <p:nvPr/>
      </p:nvGrpSpPr>
      <p:grpSpPr>
        <a:xfrm>
          <a:off x="0" y="0"/>
          <a:ext cx="0" cy="0"/>
          <a:chOff x="0" y="0"/>
          <a:chExt cx="0" cy="0"/>
        </a:xfrm>
      </p:grpSpPr>
      <p:sp>
        <p:nvSpPr>
          <p:cNvPr id="63" name="Google Shape;63;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4" name="Google Shape;64;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5" name="Google Shape;6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6" name="Shape 66"/>
        <p:cNvGrpSpPr/>
        <p:nvPr/>
      </p:nvGrpSpPr>
      <p:grpSpPr>
        <a:xfrm>
          <a:off x="0" y="0"/>
          <a:ext cx="0" cy="0"/>
          <a:chOff x="0" y="0"/>
          <a:chExt cx="0" cy="0"/>
        </a:xfrm>
      </p:grpSpPr>
      <p:sp>
        <p:nvSpPr>
          <p:cNvPr id="67" name="Google Shape;67;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8" name="Google Shape;68;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 name="Shape 69"/>
        <p:cNvGrpSpPr/>
        <p:nvPr/>
      </p:nvGrpSpPr>
      <p:grpSpPr>
        <a:xfrm>
          <a:off x="0" y="0"/>
          <a:ext cx="0" cy="0"/>
          <a:chOff x="0" y="0"/>
          <a:chExt cx="0" cy="0"/>
        </a:xfrm>
      </p:grpSpPr>
      <p:sp>
        <p:nvSpPr>
          <p:cNvPr id="70" name="Google Shape;70;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1" name="Google Shape;71;p1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3" name="Google Shape;73;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 name="Shape 74"/>
        <p:cNvGrpSpPr/>
        <p:nvPr/>
      </p:nvGrpSpPr>
      <p:grpSpPr>
        <a:xfrm>
          <a:off x="0" y="0"/>
          <a:ext cx="0" cy="0"/>
          <a:chOff x="0" y="0"/>
          <a:chExt cx="0" cy="0"/>
        </a:xfrm>
      </p:grpSpPr>
      <p:sp>
        <p:nvSpPr>
          <p:cNvPr id="75" name="Google Shape;75;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6" name="Google Shape;76;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7" name="Shape 77"/>
        <p:cNvGrpSpPr/>
        <p:nvPr/>
      </p:nvGrpSpPr>
      <p:grpSpPr>
        <a:xfrm>
          <a:off x="0" y="0"/>
          <a:ext cx="0" cy="0"/>
          <a:chOff x="0" y="0"/>
          <a:chExt cx="0" cy="0"/>
        </a:xfrm>
      </p:grpSpPr>
      <p:sp>
        <p:nvSpPr>
          <p:cNvPr id="78" name="Google Shape;78;p18"/>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9" name="Google Shape;79;p18"/>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0" name="Google Shape;80;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1" name="Shape 81"/>
        <p:cNvGrpSpPr/>
        <p:nvPr/>
      </p:nvGrpSpPr>
      <p:grpSpPr>
        <a:xfrm>
          <a:off x="0" y="0"/>
          <a:ext cx="0" cy="0"/>
          <a:chOff x="0" y="0"/>
          <a:chExt cx="0" cy="0"/>
        </a:xfrm>
      </p:grpSpPr>
      <p:sp>
        <p:nvSpPr>
          <p:cNvPr id="82" name="Google Shape;82;p19"/>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3" name="Google Shape;83;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4" name="Shape 84"/>
        <p:cNvGrpSpPr/>
        <p:nvPr/>
      </p:nvGrpSpPr>
      <p:grpSpPr>
        <a:xfrm>
          <a:off x="0" y="0"/>
          <a:ext cx="0" cy="0"/>
          <a:chOff x="0" y="0"/>
          <a:chExt cx="0" cy="0"/>
        </a:xfrm>
      </p:grpSpPr>
      <p:sp>
        <p:nvSpPr>
          <p:cNvPr id="85" name="Google Shape;85;p2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0"/>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p20"/>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20"/>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9" name="Google Shape;8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p21"/>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92" name="Google Shape;92;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3" name="Shape 93"/>
        <p:cNvGrpSpPr/>
        <p:nvPr/>
      </p:nvGrpSpPr>
      <p:grpSpPr>
        <a:xfrm>
          <a:off x="0" y="0"/>
          <a:ext cx="0" cy="0"/>
          <a:chOff x="0" y="0"/>
          <a:chExt cx="0" cy="0"/>
        </a:xfrm>
      </p:grpSpPr>
      <p:sp>
        <p:nvSpPr>
          <p:cNvPr id="94" name="Google Shape;94;p2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5" name="Google Shape;95;p22"/>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6" name="Google Shape;96;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7" name="Shape 97"/>
        <p:cNvGrpSpPr/>
        <p:nvPr/>
      </p:nvGrpSpPr>
      <p:grpSpPr>
        <a:xfrm>
          <a:off x="0" y="0"/>
          <a:ext cx="0" cy="0"/>
          <a:chOff x="0" y="0"/>
          <a:chExt cx="0" cy="0"/>
        </a:xfrm>
      </p:grpSpPr>
      <p:sp>
        <p:nvSpPr>
          <p:cNvPr id="98" name="Google Shape;98;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9" name="Shape 99"/>
        <p:cNvGrpSpPr/>
        <p:nvPr/>
      </p:nvGrpSpPr>
      <p:grpSpPr>
        <a:xfrm>
          <a:off x="0" y="0"/>
          <a:ext cx="0" cy="0"/>
          <a:chOff x="0" y="0"/>
          <a:chExt cx="0" cy="0"/>
        </a:xfrm>
      </p:grpSpPr>
      <p:sp>
        <p:nvSpPr>
          <p:cNvPr id="100" name="Google Shape;100;p24"/>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1" name="Google Shape;101;p24"/>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2" name="Google Shape;102;p24"/>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8" name="Shape 58"/>
        <p:cNvGrpSpPr/>
        <p:nvPr/>
      </p:nvGrpSpPr>
      <p:grpSpPr>
        <a:xfrm>
          <a:off x="0" y="0"/>
          <a:ext cx="0" cy="0"/>
          <a:chOff x="0" y="0"/>
          <a:chExt cx="0" cy="0"/>
        </a:xfrm>
      </p:grpSpPr>
      <p:sp>
        <p:nvSpPr>
          <p:cNvPr id="59" name="Google Shape;59;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60" name="Google Shape;60;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61" name="Google Shape;61;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0.xml"/><Relationship Id="rId3" Type="http://schemas.openxmlformats.org/officeDocument/2006/relationships/image" Target="../media/image6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1.xml"/><Relationship Id="rId3" Type="http://schemas.openxmlformats.org/officeDocument/2006/relationships/image" Target="../media/image63.png"/><Relationship Id="rId4" Type="http://schemas.openxmlformats.org/officeDocument/2006/relationships/image" Target="../media/image6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6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hyperlink" Target="http://colah.github.io/posts/2015-08-Understanding-LSTMs/" TargetMode="External"/><Relationship Id="rId4" Type="http://schemas.openxmlformats.org/officeDocument/2006/relationships/image" Target="../media/image6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71.gi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58.gi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69.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hyperlink" Target="https://arxiv.org/pdf/1810.04805.pdf" TargetMode="External"/><Relationship Id="rId5" Type="http://schemas.openxmlformats.org/officeDocument/2006/relationships/hyperlink" Target="https://arxiv.org/pdf/1802.05365.pdf"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9.xml"/><Relationship Id="rId3" Type="http://schemas.openxmlformats.org/officeDocument/2006/relationships/image" Target="../media/image6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0.xml"/><Relationship Id="rId3" Type="http://schemas.openxmlformats.org/officeDocument/2006/relationships/image" Target="../media/image64.png"/><Relationship Id="rId4" Type="http://schemas.openxmlformats.org/officeDocument/2006/relationships/image" Target="../media/image65.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1.xml"/><Relationship Id="rId3" Type="http://schemas.openxmlformats.org/officeDocument/2006/relationships/hyperlink" Target="https://arxiv.org/pdf/1906.08237.pdf" TargetMode="External"/><Relationship Id="rId4" Type="http://schemas.openxmlformats.org/officeDocument/2006/relationships/image" Target="../media/image66.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hyperlink" Target="https://arxiv.org/pdf/1907.11692.pdf" TargetMode="External"/><Relationship Id="rId4" Type="http://schemas.openxmlformats.org/officeDocument/2006/relationships/image" Target="../media/image67.jp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papers.nips.cc/paper/7181-attention-is-all-you-need.pdf" TargetMode="External"/><Relationship Id="rId4" Type="http://schemas.openxmlformats.org/officeDocument/2006/relationships/image" Target="../media/image17.png"/><Relationship Id="rId5" Type="http://schemas.openxmlformats.org/officeDocument/2006/relationships/hyperlink" Target="https://nlp.stanford.edu/seminar/details/lkaiser.pdf"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slide" Target="/ppt/slides/slide65.xml"/><Relationship Id="rId5" Type="http://schemas.openxmlformats.org/officeDocument/2006/relationships/image" Target="../media/image11.gif"/><Relationship Id="rId6" Type="http://schemas.openxmlformats.org/officeDocument/2006/relationships/hyperlink" Target="https://papers.nips.cc/paper/7181-attention-is-all-you-need.pdf" TargetMode="External"/><Relationship Id="rId7" Type="http://schemas.openxmlformats.org/officeDocument/2006/relationships/hyperlink" Target="https://research.googleblog.com/2017/08/transformer-novel-neural-network.ht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1.png"/><Relationship Id="rId4" Type="http://schemas.openxmlformats.org/officeDocument/2006/relationships/hyperlink" Target="http://jalammar.github.io/illustrated-transformer"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7.png"/><Relationship Id="rId4" Type="http://schemas.openxmlformats.org/officeDocument/2006/relationships/hyperlink" Target="https://papers.nips.cc/paper/7181-attention-is-all-you-need.pdf"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arxiv.org/pdf/1103.0398v1.pdf"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png"/><Relationship Id="rId4" Type="http://schemas.openxmlformats.org/officeDocument/2006/relationships/hyperlink" Target="https://arxiv.org/pdf/1810.04805.pdf"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github.com/google-research/bert"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12.jpg"/><Relationship Id="rId4" Type="http://schemas.openxmlformats.org/officeDocument/2006/relationships/hyperlink" Target="https://arxiv.org/pdf/1810.04805.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arxiv.org/pdf/1910.11779.pdf" TargetMode="External"/><Relationship Id="rId4" Type="http://schemas.openxmlformats.org/officeDocument/2006/relationships/hyperlink" Target="https://arxiv.org/pdf/1910.07973.pdf" TargetMode="External"/><Relationship Id="rId5" Type="http://schemas.openxmlformats.org/officeDocument/2006/relationships/hyperlink" Target="https://github.com/datasci-w266/2021-spring-private/blob/master/materials/lesson_notebooks/keras_lstm/lstm_rnn.ipynb" TargetMode="External"/><Relationship Id="rId6" Type="http://schemas.openxmlformats.org/officeDocument/2006/relationships/hyperlink" Target="https://github.com/datasci-w266/2021-spring-private/blob/master/materials/Bert/BERT_T5_NER_2_3_030121.ipynb"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14.jpg"/><Relationship Id="rId4" Type="http://schemas.openxmlformats.org/officeDocument/2006/relationships/hyperlink" Target="https://arxiv.org/pdf/1810.04805.pdf" TargetMode="External"/><Relationship Id="rId5" Type="http://schemas.openxmlformats.org/officeDocument/2006/relationships/hyperlink" Target="https://arxiv.org/pdf/1609.08144.pdf" TargetMode="External"/><Relationship Id="rId6" Type="http://schemas.openxmlformats.org/officeDocument/2006/relationships/hyperlink" Target="https://medium.com/@_init_/why-bert-has-3-embedding-layers-and-their-implementation-details-9c261108e28a"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8.jpg"/><Relationship Id="rId4" Type="http://schemas.openxmlformats.org/officeDocument/2006/relationships/hyperlink" Target="https://arxiv.org/pdf/1810.04805.pdf"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13.jpg"/><Relationship Id="rId4" Type="http://schemas.openxmlformats.org/officeDocument/2006/relationships/hyperlink" Target="https://arxiv.org/pdf/1810.04805v1.pdf"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16.jpg"/><Relationship Id="rId4" Type="http://schemas.openxmlformats.org/officeDocument/2006/relationships/hyperlink" Target="https://arxiv.org/pdf/1810.04805.pdf"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19.jpg"/><Relationship Id="rId4" Type="http://schemas.openxmlformats.org/officeDocument/2006/relationships/hyperlink" Target="https://arxiv.org/pdf/1810.04805.pdf"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s://arxiv.org/abs/2002.12327" TargetMode="External"/></Relationships>
</file>

<file path=ppt/slides/_rels/slide46.xml.rels><?xml version="1.0" encoding="UTF-8" standalone="yes"?><Relationships xmlns="http://schemas.openxmlformats.org/package/2006/relationships"><Relationship Id="rId11" Type="http://schemas.openxmlformats.org/officeDocument/2006/relationships/hyperlink" Target="https://arxiv.org/pdf/1901.02860.pdf" TargetMode="External"/><Relationship Id="rId10" Type="http://schemas.openxmlformats.org/officeDocument/2006/relationships/hyperlink" Target="https://arxiv.org/abs/1907.10529" TargetMode="External"/><Relationship Id="rId13" Type="http://schemas.openxmlformats.org/officeDocument/2006/relationships/hyperlink" Target="https://arxiv.org/abs/2007.14062" TargetMode="External"/><Relationship Id="rId12" Type="http://schemas.openxmlformats.org/officeDocument/2006/relationships/hyperlink" Target="https://arxiv.org/pdf/2004.05150.pdf" TargetMode="External"/><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hyperlink" Target="https://arxiv.org/ftp/arxiv/papers/1901/1901.08746.pdf" TargetMode="External"/><Relationship Id="rId4" Type="http://schemas.openxmlformats.org/officeDocument/2006/relationships/hyperlink" Target="https://arxiv.org/pdf/1904.05342.pdf" TargetMode="External"/><Relationship Id="rId9" Type="http://schemas.openxmlformats.org/officeDocument/2006/relationships/hyperlink" Target="https://arxiv.org/pdf/1912.05372.pdf" TargetMode="External"/><Relationship Id="rId14" Type="http://schemas.openxmlformats.org/officeDocument/2006/relationships/hyperlink" Target="https://arxiv.org/abs/2008.04203" TargetMode="External"/><Relationship Id="rId5" Type="http://schemas.openxmlformats.org/officeDocument/2006/relationships/hyperlink" Target="https://www.aclweb.org/anthology/D19-1371.pdf" TargetMode="External"/><Relationship Id="rId6" Type="http://schemas.openxmlformats.org/officeDocument/2006/relationships/hyperlink" Target="https://arxiv.org/pdf/1907.11692.pdf" TargetMode="External"/><Relationship Id="rId7" Type="http://schemas.openxmlformats.org/officeDocument/2006/relationships/hyperlink" Target="https://arxiv.org/pdf/1910.01108.pdf" TargetMode="External"/><Relationship Id="rId8" Type="http://schemas.openxmlformats.org/officeDocument/2006/relationships/hyperlink" Target="https://arxiv.org/pdf/2004.02984.pdf"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hyperlink" Target="https://colab.research.google.com/github/google-research/bert/blob/master/predicting_movie_reviews_with_bert_on_tf_hub.ipynb#scrollTo=jviywGyWyKsA" TargetMode="External"/><Relationship Id="rId4" Type="http://schemas.openxmlformats.org/officeDocument/2006/relationships/hyperlink" Target="https://github.com/datasci-w266/2021-spring-main/blob/master/materials/Bert/BERT_T5_NER_2_3_030121.ipynb"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25.jpg"/><Relationship Id="rId4" Type="http://schemas.openxmlformats.org/officeDocument/2006/relationships/hyperlink" Target="https://s3-us-west-2.amazonaws.com/openai-assets/research-covers/language-unsupervised/language_understanding_paper.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24.jpg"/><Relationship Id="rId4" Type="http://schemas.openxmlformats.org/officeDocument/2006/relationships/hyperlink" Target="https://s3-us-west-2.amazonaws.com/openai-assets/research-covers/language-unsupervised/language_understanding_paper.pdf"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3.png"/><Relationship Id="rId4" Type="http://schemas.openxmlformats.org/officeDocument/2006/relationships/hyperlink" Target="https://blog.openai.com/better-language-models/" TargetMode="External"/><Relationship Id="rId5" Type="http://schemas.openxmlformats.org/officeDocument/2006/relationships/image" Target="../media/image2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hyperlink" Target="https://arxiv.org/pdf/2005.14165.pdf" TargetMode="External"/><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hyperlink" Target="https://arxiv.org/pdf/1910.10683.pdf" TargetMode="External"/><Relationship Id="rId4"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hyperlink" Target="https://huggingface.co/transformers/" TargetMode="External"/><Relationship Id="rId4" Type="http://schemas.openxmlformats.org/officeDocument/2006/relationships/hyperlink" Target="https://github.com/datasci-w266/2020-fall-main/blob/master/materials/lesson_notebooks/lesson_7_attention_classification.ipynb"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hyperlink" Target="https://tfhub.dev/" TargetMode="External"/><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29.jpg"/><Relationship Id="rId4" Type="http://schemas.openxmlformats.org/officeDocument/2006/relationships/hyperlink" Target="https://arxiv.org/pdf/1810.04805.pdf"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3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3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hyperlink" Target="https://arxiv.org/pdf/1906.08237.pdf" TargetMode="External"/><Relationship Id="rId4" Type="http://schemas.openxmlformats.org/officeDocument/2006/relationships/image" Target="../media/image26.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5.xml"/><Relationship Id="rId3" Type="http://schemas.openxmlformats.org/officeDocument/2006/relationships/image" Target="../media/image28.png"/><Relationship Id="rId4" Type="http://schemas.openxmlformats.org/officeDocument/2006/relationships/image" Target="../media/image38.gi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2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3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3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translate.google.com/"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0.xml"/><Relationship Id="rId3" Type="http://schemas.openxmlformats.org/officeDocument/2006/relationships/hyperlink" Target="http://jalammar.github.io/illustrated-transformer/" TargetMode="External"/><Relationship Id="rId4" Type="http://schemas.openxmlformats.org/officeDocument/2006/relationships/image" Target="../media/image4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1.xml"/><Relationship Id="rId3" Type="http://schemas.openxmlformats.org/officeDocument/2006/relationships/image" Target="../media/image34.png"/><Relationship Id="rId4" Type="http://schemas.openxmlformats.org/officeDocument/2006/relationships/hyperlink" Target="http://jalammar.github.io/illustrated-transformer/"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2.xml"/><Relationship Id="rId3" Type="http://schemas.openxmlformats.org/officeDocument/2006/relationships/hyperlink" Target="https://jalammar.github.io/illustrated-bert/" TargetMode="External"/><Relationship Id="rId4" Type="http://schemas.openxmlformats.org/officeDocument/2006/relationships/image" Target="../media/image4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3.xml"/><Relationship Id="rId3" Type="http://schemas.openxmlformats.org/officeDocument/2006/relationships/image" Target="../media/image21.png"/><Relationship Id="rId4" Type="http://schemas.openxmlformats.org/officeDocument/2006/relationships/hyperlink" Target="http://jalammar.github.io/illustrated-transformer/"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4.xml"/><Relationship Id="rId3" Type="http://schemas.openxmlformats.org/officeDocument/2006/relationships/image" Target="../media/image37.png"/><Relationship Id="rId4" Type="http://schemas.openxmlformats.org/officeDocument/2006/relationships/hyperlink" Target="http://jalammar.github.io/illustrated-transformer/"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5.xml"/><Relationship Id="rId3" Type="http://schemas.openxmlformats.org/officeDocument/2006/relationships/hyperlink" Target="http://jalammar.github.io/illustrated-transformer/" TargetMode="External"/><Relationship Id="rId4" Type="http://schemas.openxmlformats.org/officeDocument/2006/relationships/image" Target="../media/image5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6.xml"/><Relationship Id="rId3" Type="http://schemas.openxmlformats.org/officeDocument/2006/relationships/image" Target="../media/image51.png"/><Relationship Id="rId4" Type="http://schemas.openxmlformats.org/officeDocument/2006/relationships/hyperlink" Target="http://jalammar.github.io/illustrated-transformer/"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7.xml"/><Relationship Id="rId3" Type="http://schemas.openxmlformats.org/officeDocument/2006/relationships/hyperlink" Target="https://jalammar.github.io/illustrated-bert/" TargetMode="External"/><Relationship Id="rId4" Type="http://schemas.openxmlformats.org/officeDocument/2006/relationships/image" Target="../media/image5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8.xml"/><Relationship Id="rId3" Type="http://schemas.openxmlformats.org/officeDocument/2006/relationships/image" Target="../media/image43.gif"/><Relationship Id="rId4" Type="http://schemas.openxmlformats.org/officeDocument/2006/relationships/hyperlink" Target="http://jalammar.github.io/illustrated-transformer/"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9.xml"/><Relationship Id="rId3" Type="http://schemas.openxmlformats.org/officeDocument/2006/relationships/image" Target="../media/image45.gif"/><Relationship Id="rId4" Type="http://schemas.openxmlformats.org/officeDocument/2006/relationships/hyperlink" Target="http://jalammar.github.io/illustrated-transformer/"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20.png"/><Relationship Id="rId5" Type="http://schemas.openxmlformats.org/officeDocument/2006/relationships/hyperlink" Target="https://www-nlp.stanford.edu/pubs/emnlp15_attn.pdf" TargetMode="External"/><Relationship Id="rId6" Type="http://schemas.openxmlformats.org/officeDocument/2006/relationships/image" Target="../media/image1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0.xml"/><Relationship Id="rId3" Type="http://schemas.openxmlformats.org/officeDocument/2006/relationships/hyperlink" Target="https://jalammar.github.io/illustrated-bert/" TargetMode="External"/><Relationship Id="rId4" Type="http://schemas.openxmlformats.org/officeDocument/2006/relationships/image" Target="../media/image5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1.xml"/><Relationship Id="rId3" Type="http://schemas.openxmlformats.org/officeDocument/2006/relationships/image" Target="../media/image50.png"/><Relationship Id="rId4" Type="http://schemas.openxmlformats.org/officeDocument/2006/relationships/image" Target="../media/image56.png"/><Relationship Id="rId5" Type="http://schemas.openxmlformats.org/officeDocument/2006/relationships/hyperlink" Target="https://jalammar.github.io/illustrated-bert/"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2.xml"/><Relationship Id="rId3" Type="http://schemas.openxmlformats.org/officeDocument/2006/relationships/image" Target="../media/image50.png"/><Relationship Id="rId4" Type="http://schemas.openxmlformats.org/officeDocument/2006/relationships/image" Target="../media/image56.png"/><Relationship Id="rId5" Type="http://schemas.openxmlformats.org/officeDocument/2006/relationships/hyperlink" Target="https://jalammar.github.io/illustrated-bert/"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3.xml"/><Relationship Id="rId3" Type="http://schemas.openxmlformats.org/officeDocument/2006/relationships/image" Target="../media/image50.png"/><Relationship Id="rId4" Type="http://schemas.openxmlformats.org/officeDocument/2006/relationships/hyperlink" Target="https://jalammar.github.io/illustrated-bert/" TargetMode="External"/><Relationship Id="rId5" Type="http://schemas.openxmlformats.org/officeDocument/2006/relationships/image" Target="../media/image5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4.xml"/><Relationship Id="rId3" Type="http://schemas.openxmlformats.org/officeDocument/2006/relationships/image" Target="../media/image48.png"/><Relationship Id="rId4" Type="http://schemas.openxmlformats.org/officeDocument/2006/relationships/hyperlink" Target="https://jalammar.github.io/illustrated-bert/"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5.xml"/><Relationship Id="rId3" Type="http://schemas.openxmlformats.org/officeDocument/2006/relationships/image" Target="../media/image49.png"/><Relationship Id="rId4" Type="http://schemas.openxmlformats.org/officeDocument/2006/relationships/hyperlink" Target="https://jalammar.github.io/illustrated-bert/"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6.xml"/><Relationship Id="rId3" Type="http://schemas.openxmlformats.org/officeDocument/2006/relationships/hyperlink" Target="https://jalammar.github.io/illustrated-bert/" TargetMode="External"/><Relationship Id="rId4" Type="http://schemas.openxmlformats.org/officeDocument/2006/relationships/image" Target="../media/image5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7.xml"/><Relationship Id="rId3" Type="http://schemas.openxmlformats.org/officeDocument/2006/relationships/hyperlink" Target="https://jalammar.github.io/illustrated-bert/" TargetMode="External"/><Relationship Id="rId4" Type="http://schemas.openxmlformats.org/officeDocument/2006/relationships/image" Target="../media/image5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hyperlink" Target="https://arxiv.org/pdf/1611.04558.pdf" TargetMode="External"/><Relationship Id="rId4" Type="http://schemas.openxmlformats.org/officeDocument/2006/relationships/hyperlink" Target="http://ieeexplore.ieee.org/abstract/document/6289079/"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70.png"/><Relationship Id="rId4" Type="http://schemas.openxmlformats.org/officeDocument/2006/relationships/hyperlink" Target="https://arxiv.org/pdf/1611.04558.pdf"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hyperlink" Target="https://arxiv.org/pdf/1710.11041.pdf" TargetMode="External"/><Relationship Id="rId4" Type="http://schemas.openxmlformats.org/officeDocument/2006/relationships/image" Target="../media/image4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hyperlink" Target="https://arxiv.org/pdf/1711.00043.pdf" TargetMode="External"/><Relationship Id="rId4" Type="http://schemas.openxmlformats.org/officeDocument/2006/relationships/image" Target="../media/image5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5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5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 Id="rId3" Type="http://schemas.openxmlformats.org/officeDocument/2006/relationships/image" Target="../media/image5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 Id="rId3" Type="http://schemas.openxmlformats.org/officeDocument/2006/relationships/image" Target="../media/image6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8.xml"/><Relationship Id="rId3" Type="http://schemas.openxmlformats.org/officeDocument/2006/relationships/image" Target="../media/image7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5"/>
          <p:cNvSpPr txBox="1"/>
          <p:nvPr>
            <p:ph type="ctrTitle"/>
          </p:nvPr>
        </p:nvSpPr>
        <p:spPr>
          <a:xfrm>
            <a:off x="2807250" y="1444250"/>
            <a:ext cx="3529500" cy="153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Advanced MT &amp; LM:</a:t>
            </a:r>
            <a:endParaRPr/>
          </a:p>
          <a:p>
            <a:pPr indent="0" lvl="0" marL="0" rtl="0" algn="ctr">
              <a:spcBef>
                <a:spcPts val="0"/>
              </a:spcBef>
              <a:spcAft>
                <a:spcPts val="0"/>
              </a:spcAft>
              <a:buNone/>
            </a:pPr>
            <a:r>
              <a:rPr lang="en"/>
              <a:t>Transformers &amp; Transfer Learning</a:t>
            </a:r>
            <a:endParaRPr/>
          </a:p>
        </p:txBody>
      </p:sp>
      <p:sp>
        <p:nvSpPr>
          <p:cNvPr id="108" name="Google Shape;108;p25"/>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W266: Natural Language Processing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4"/>
          <p:cNvSpPr txBox="1"/>
          <p:nvPr>
            <p:ph type="title"/>
          </p:nvPr>
        </p:nvSpPr>
        <p:spPr>
          <a:xfrm>
            <a:off x="311700" y="21337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LSTMs in LM Architectures: Training </a:t>
            </a:r>
            <a:endParaRPr/>
          </a:p>
        </p:txBody>
      </p:sp>
      <p:pic>
        <p:nvPicPr>
          <p:cNvPr id="212" name="Google Shape;212;p34"/>
          <p:cNvPicPr preferRelativeResize="0"/>
          <p:nvPr/>
        </p:nvPicPr>
        <p:blipFill>
          <a:blip r:embed="rId3">
            <a:alphaModFix/>
          </a:blip>
          <a:stretch>
            <a:fillRect/>
          </a:stretch>
        </p:blipFill>
        <p:spPr>
          <a:xfrm>
            <a:off x="2367076" y="2368000"/>
            <a:ext cx="5546297" cy="2083900"/>
          </a:xfrm>
          <a:prstGeom prst="rect">
            <a:avLst/>
          </a:prstGeom>
          <a:noFill/>
          <a:ln>
            <a:noFill/>
          </a:ln>
        </p:spPr>
      </p:pic>
      <p:sp>
        <p:nvSpPr>
          <p:cNvPr id="213" name="Google Shape;213;p34"/>
          <p:cNvSpPr txBox="1"/>
          <p:nvPr/>
        </p:nvSpPr>
        <p:spPr>
          <a:xfrm>
            <a:off x="2345800" y="4711975"/>
            <a:ext cx="70551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I                                     like                                this                                book</a:t>
            </a:r>
            <a:endParaRPr b="1">
              <a:latin typeface="Open Sans"/>
              <a:ea typeface="Open Sans"/>
              <a:cs typeface="Open Sans"/>
              <a:sym typeface="Open Sans"/>
            </a:endParaRPr>
          </a:p>
        </p:txBody>
      </p:sp>
      <p:sp>
        <p:nvSpPr>
          <p:cNvPr id="214" name="Google Shape;214;p34"/>
          <p:cNvSpPr txBox="1"/>
          <p:nvPr/>
        </p:nvSpPr>
        <p:spPr>
          <a:xfrm>
            <a:off x="1812400" y="978175"/>
            <a:ext cx="70551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                                      </a:t>
            </a:r>
            <a:r>
              <a:rPr b="1" lang="en">
                <a:latin typeface="Open Sans"/>
                <a:ea typeface="Open Sans"/>
                <a:cs typeface="Open Sans"/>
                <a:sym typeface="Open Sans"/>
              </a:rPr>
              <a:t> like                                this                                book</a:t>
            </a:r>
            <a:endParaRPr b="1">
              <a:latin typeface="Open Sans"/>
              <a:ea typeface="Open Sans"/>
              <a:cs typeface="Open Sans"/>
              <a:sym typeface="Open Sans"/>
            </a:endParaRPr>
          </a:p>
        </p:txBody>
      </p:sp>
      <p:sp>
        <p:nvSpPr>
          <p:cNvPr id="215" name="Google Shape;215;p34"/>
          <p:cNvSpPr txBox="1"/>
          <p:nvPr/>
        </p:nvSpPr>
        <p:spPr>
          <a:xfrm>
            <a:off x="3103425" y="1730592"/>
            <a:ext cx="22143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Open Sans"/>
                <a:ea typeface="Open Sans"/>
                <a:cs typeface="Open Sans"/>
                <a:sym typeface="Open Sans"/>
              </a:rPr>
              <a:t>(FCC +) Affine Layer </a:t>
            </a:r>
            <a:endParaRPr sz="1100">
              <a:latin typeface="Open Sans"/>
              <a:ea typeface="Open Sans"/>
              <a:cs typeface="Open Sans"/>
              <a:sym typeface="Open Sans"/>
            </a:endParaRPr>
          </a:p>
        </p:txBody>
      </p:sp>
      <p:sp>
        <p:nvSpPr>
          <p:cNvPr id="216" name="Google Shape;216;p34"/>
          <p:cNvSpPr txBox="1"/>
          <p:nvPr/>
        </p:nvSpPr>
        <p:spPr>
          <a:xfrm>
            <a:off x="4856025" y="1730592"/>
            <a:ext cx="22143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Open Sans"/>
                <a:ea typeface="Open Sans"/>
                <a:cs typeface="Open Sans"/>
                <a:sym typeface="Open Sans"/>
              </a:rPr>
              <a:t>(FCC +) Affine Layer </a:t>
            </a:r>
            <a:endParaRPr sz="1100">
              <a:latin typeface="Open Sans"/>
              <a:ea typeface="Open Sans"/>
              <a:cs typeface="Open Sans"/>
              <a:sym typeface="Open Sans"/>
            </a:endParaRPr>
          </a:p>
        </p:txBody>
      </p:sp>
      <p:sp>
        <p:nvSpPr>
          <p:cNvPr id="217" name="Google Shape;217;p34"/>
          <p:cNvSpPr txBox="1"/>
          <p:nvPr/>
        </p:nvSpPr>
        <p:spPr>
          <a:xfrm>
            <a:off x="6761025" y="1730592"/>
            <a:ext cx="22143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Open Sans"/>
                <a:ea typeface="Open Sans"/>
                <a:cs typeface="Open Sans"/>
                <a:sym typeface="Open Sans"/>
              </a:rPr>
              <a:t>(FCC +) Affine Layer </a:t>
            </a:r>
            <a:endParaRPr sz="1100">
              <a:latin typeface="Open Sans"/>
              <a:ea typeface="Open Sans"/>
              <a:cs typeface="Open Sans"/>
              <a:sym typeface="Open Sans"/>
            </a:endParaRPr>
          </a:p>
        </p:txBody>
      </p:sp>
      <p:sp>
        <p:nvSpPr>
          <p:cNvPr id="218" name="Google Shape;218;p34"/>
          <p:cNvSpPr txBox="1"/>
          <p:nvPr/>
        </p:nvSpPr>
        <p:spPr>
          <a:xfrm>
            <a:off x="3484425" y="1439545"/>
            <a:ext cx="22143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Open Sans"/>
                <a:ea typeface="Open Sans"/>
                <a:cs typeface="Open Sans"/>
                <a:sym typeface="Open Sans"/>
              </a:rPr>
              <a:t>Softmax</a:t>
            </a:r>
            <a:endParaRPr sz="1100">
              <a:latin typeface="Open Sans"/>
              <a:ea typeface="Open Sans"/>
              <a:cs typeface="Open Sans"/>
              <a:sym typeface="Open Sans"/>
            </a:endParaRPr>
          </a:p>
        </p:txBody>
      </p:sp>
      <p:sp>
        <p:nvSpPr>
          <p:cNvPr id="219" name="Google Shape;219;p34"/>
          <p:cNvSpPr txBox="1"/>
          <p:nvPr/>
        </p:nvSpPr>
        <p:spPr>
          <a:xfrm>
            <a:off x="5313225" y="1439545"/>
            <a:ext cx="22143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Open Sans"/>
                <a:ea typeface="Open Sans"/>
                <a:cs typeface="Open Sans"/>
                <a:sym typeface="Open Sans"/>
              </a:rPr>
              <a:t>Softmax</a:t>
            </a:r>
            <a:endParaRPr sz="1100">
              <a:latin typeface="Open Sans"/>
              <a:ea typeface="Open Sans"/>
              <a:cs typeface="Open Sans"/>
              <a:sym typeface="Open Sans"/>
            </a:endParaRPr>
          </a:p>
        </p:txBody>
      </p:sp>
      <p:sp>
        <p:nvSpPr>
          <p:cNvPr id="220" name="Google Shape;220;p34"/>
          <p:cNvSpPr txBox="1"/>
          <p:nvPr/>
        </p:nvSpPr>
        <p:spPr>
          <a:xfrm>
            <a:off x="7142025" y="1439545"/>
            <a:ext cx="22143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Open Sans"/>
                <a:ea typeface="Open Sans"/>
                <a:cs typeface="Open Sans"/>
                <a:sym typeface="Open Sans"/>
              </a:rPr>
              <a:t>Softmax</a:t>
            </a:r>
            <a:endParaRPr sz="1100">
              <a:latin typeface="Open Sans"/>
              <a:ea typeface="Open Sans"/>
              <a:cs typeface="Open Sans"/>
              <a:sym typeface="Open Sans"/>
            </a:endParaRPr>
          </a:p>
        </p:txBody>
      </p:sp>
      <p:cxnSp>
        <p:nvCxnSpPr>
          <p:cNvPr id="221" name="Google Shape;221;p34"/>
          <p:cNvCxnSpPr/>
          <p:nvPr/>
        </p:nvCxnSpPr>
        <p:spPr>
          <a:xfrm flipH="1" rot="10800000">
            <a:off x="2470683" y="4531725"/>
            <a:ext cx="3000" cy="207300"/>
          </a:xfrm>
          <a:prstGeom prst="straightConnector1">
            <a:avLst/>
          </a:prstGeom>
          <a:noFill/>
          <a:ln cap="flat" cmpd="sng" w="9525">
            <a:solidFill>
              <a:srgbClr val="000000"/>
            </a:solidFill>
            <a:prstDash val="solid"/>
            <a:round/>
            <a:headEnd len="med" w="med" type="none"/>
            <a:tailEnd len="med" w="med" type="triangle"/>
          </a:ln>
        </p:spPr>
      </p:cxnSp>
      <p:cxnSp>
        <p:nvCxnSpPr>
          <p:cNvPr id="222" name="Google Shape;222;p34"/>
          <p:cNvCxnSpPr/>
          <p:nvPr/>
        </p:nvCxnSpPr>
        <p:spPr>
          <a:xfrm flipH="1" rot="10800000">
            <a:off x="4348178" y="4531725"/>
            <a:ext cx="3000" cy="207300"/>
          </a:xfrm>
          <a:prstGeom prst="straightConnector1">
            <a:avLst/>
          </a:prstGeom>
          <a:noFill/>
          <a:ln cap="flat" cmpd="sng" w="9525">
            <a:solidFill>
              <a:srgbClr val="000000"/>
            </a:solidFill>
            <a:prstDash val="solid"/>
            <a:round/>
            <a:headEnd len="med" w="med" type="none"/>
            <a:tailEnd len="med" w="med" type="triangle"/>
          </a:ln>
        </p:spPr>
      </p:cxnSp>
      <p:cxnSp>
        <p:nvCxnSpPr>
          <p:cNvPr id="223" name="Google Shape;223;p34"/>
          <p:cNvCxnSpPr/>
          <p:nvPr/>
        </p:nvCxnSpPr>
        <p:spPr>
          <a:xfrm flipH="1" rot="10800000">
            <a:off x="6176978" y="4531725"/>
            <a:ext cx="3000" cy="207300"/>
          </a:xfrm>
          <a:prstGeom prst="straightConnector1">
            <a:avLst/>
          </a:prstGeom>
          <a:noFill/>
          <a:ln cap="flat" cmpd="sng" w="9525">
            <a:solidFill>
              <a:srgbClr val="000000"/>
            </a:solidFill>
            <a:prstDash val="solid"/>
            <a:round/>
            <a:headEnd len="med" w="med" type="none"/>
            <a:tailEnd len="med" w="med" type="triangle"/>
          </a:ln>
        </p:spPr>
      </p:cxnSp>
      <p:cxnSp>
        <p:nvCxnSpPr>
          <p:cNvPr id="224" name="Google Shape;224;p34"/>
          <p:cNvCxnSpPr/>
          <p:nvPr/>
        </p:nvCxnSpPr>
        <p:spPr>
          <a:xfrm flipH="1" rot="10800000">
            <a:off x="3828530" y="1276314"/>
            <a:ext cx="3000" cy="207300"/>
          </a:xfrm>
          <a:prstGeom prst="straightConnector1">
            <a:avLst/>
          </a:prstGeom>
          <a:noFill/>
          <a:ln cap="flat" cmpd="sng" w="9525">
            <a:solidFill>
              <a:srgbClr val="000000"/>
            </a:solidFill>
            <a:prstDash val="solid"/>
            <a:round/>
            <a:headEnd len="med" w="med" type="none"/>
            <a:tailEnd len="med" w="med" type="triangle"/>
          </a:ln>
        </p:spPr>
      </p:cxnSp>
      <p:cxnSp>
        <p:nvCxnSpPr>
          <p:cNvPr id="225" name="Google Shape;225;p34"/>
          <p:cNvCxnSpPr/>
          <p:nvPr/>
        </p:nvCxnSpPr>
        <p:spPr>
          <a:xfrm flipH="1" rot="10800000">
            <a:off x="5706025" y="1276314"/>
            <a:ext cx="3000" cy="207300"/>
          </a:xfrm>
          <a:prstGeom prst="straightConnector1">
            <a:avLst/>
          </a:prstGeom>
          <a:noFill/>
          <a:ln cap="flat" cmpd="sng" w="9525">
            <a:solidFill>
              <a:srgbClr val="000000"/>
            </a:solidFill>
            <a:prstDash val="solid"/>
            <a:round/>
            <a:headEnd len="med" w="med" type="none"/>
            <a:tailEnd len="med" w="med" type="triangle"/>
          </a:ln>
        </p:spPr>
      </p:cxnSp>
      <p:cxnSp>
        <p:nvCxnSpPr>
          <p:cNvPr id="226" name="Google Shape;226;p34"/>
          <p:cNvCxnSpPr/>
          <p:nvPr/>
        </p:nvCxnSpPr>
        <p:spPr>
          <a:xfrm flipH="1" rot="10800000">
            <a:off x="7534825" y="1276314"/>
            <a:ext cx="3000" cy="207300"/>
          </a:xfrm>
          <a:prstGeom prst="straightConnector1">
            <a:avLst/>
          </a:prstGeom>
          <a:noFill/>
          <a:ln cap="flat" cmpd="sng" w="9525">
            <a:solidFill>
              <a:srgbClr val="000000"/>
            </a:solidFill>
            <a:prstDash val="solid"/>
            <a:round/>
            <a:headEnd len="med" w="med" type="none"/>
            <a:tailEnd len="med" w="med" type="triangle"/>
          </a:ln>
        </p:spPr>
      </p:cxnSp>
      <p:cxnSp>
        <p:nvCxnSpPr>
          <p:cNvPr id="227" name="Google Shape;227;p34"/>
          <p:cNvCxnSpPr/>
          <p:nvPr/>
        </p:nvCxnSpPr>
        <p:spPr>
          <a:xfrm flipH="1" rot="10800000">
            <a:off x="3869788" y="2038314"/>
            <a:ext cx="3000" cy="207300"/>
          </a:xfrm>
          <a:prstGeom prst="straightConnector1">
            <a:avLst/>
          </a:prstGeom>
          <a:noFill/>
          <a:ln cap="flat" cmpd="sng" w="9525">
            <a:solidFill>
              <a:srgbClr val="000000"/>
            </a:solidFill>
            <a:prstDash val="solid"/>
            <a:round/>
            <a:headEnd len="med" w="med" type="none"/>
            <a:tailEnd len="med" w="med" type="triangle"/>
          </a:ln>
        </p:spPr>
      </p:cxnSp>
      <p:cxnSp>
        <p:nvCxnSpPr>
          <p:cNvPr id="228" name="Google Shape;228;p34"/>
          <p:cNvCxnSpPr/>
          <p:nvPr/>
        </p:nvCxnSpPr>
        <p:spPr>
          <a:xfrm flipH="1" rot="10800000">
            <a:off x="5747283" y="2038314"/>
            <a:ext cx="3000" cy="207300"/>
          </a:xfrm>
          <a:prstGeom prst="straightConnector1">
            <a:avLst/>
          </a:prstGeom>
          <a:noFill/>
          <a:ln cap="flat" cmpd="sng" w="9525">
            <a:solidFill>
              <a:srgbClr val="000000"/>
            </a:solidFill>
            <a:prstDash val="solid"/>
            <a:round/>
            <a:headEnd len="med" w="med" type="none"/>
            <a:tailEnd len="med" w="med" type="triangle"/>
          </a:ln>
        </p:spPr>
      </p:cxnSp>
      <p:cxnSp>
        <p:nvCxnSpPr>
          <p:cNvPr id="229" name="Google Shape;229;p34"/>
          <p:cNvCxnSpPr/>
          <p:nvPr/>
        </p:nvCxnSpPr>
        <p:spPr>
          <a:xfrm flipH="1" rot="10800000">
            <a:off x="7576083" y="2038314"/>
            <a:ext cx="3000" cy="207300"/>
          </a:xfrm>
          <a:prstGeom prst="straightConnector1">
            <a:avLst/>
          </a:prstGeom>
          <a:noFill/>
          <a:ln cap="flat" cmpd="sng" w="9525">
            <a:solidFill>
              <a:srgbClr val="000000"/>
            </a:solidFill>
            <a:prstDash val="solid"/>
            <a:round/>
            <a:headEnd len="med" w="med" type="none"/>
            <a:tailEnd len="med" w="med" type="triangle"/>
          </a:ln>
        </p:spPr>
      </p:cxnSp>
      <p:sp>
        <p:nvSpPr>
          <p:cNvPr id="230" name="Google Shape;230;p34"/>
          <p:cNvSpPr txBox="1"/>
          <p:nvPr/>
        </p:nvSpPr>
        <p:spPr>
          <a:xfrm>
            <a:off x="25272" y="4698222"/>
            <a:ext cx="26565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Input (w/ Embedding)</a:t>
            </a:r>
            <a:endParaRPr b="1">
              <a:latin typeface="Open Sans"/>
              <a:ea typeface="Open Sans"/>
              <a:cs typeface="Open Sans"/>
              <a:sym typeface="Open Sans"/>
            </a:endParaRPr>
          </a:p>
        </p:txBody>
      </p:sp>
      <p:sp>
        <p:nvSpPr>
          <p:cNvPr id="231" name="Google Shape;231;p34"/>
          <p:cNvSpPr txBox="1"/>
          <p:nvPr/>
        </p:nvSpPr>
        <p:spPr>
          <a:xfrm>
            <a:off x="-171350" y="3946925"/>
            <a:ext cx="14304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232" name="Google Shape;232;p34"/>
          <p:cNvSpPr txBox="1"/>
          <p:nvPr/>
        </p:nvSpPr>
        <p:spPr>
          <a:xfrm>
            <a:off x="101474" y="3250425"/>
            <a:ext cx="18927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One or more LSTM</a:t>
            </a:r>
            <a:br>
              <a:rPr b="1" lang="en">
                <a:latin typeface="Open Sans"/>
                <a:ea typeface="Open Sans"/>
                <a:cs typeface="Open Sans"/>
                <a:sym typeface="Open Sans"/>
              </a:rPr>
            </a:br>
            <a:r>
              <a:rPr b="1" lang="en">
                <a:latin typeface="Open Sans"/>
                <a:ea typeface="Open Sans"/>
                <a:cs typeface="Open Sans"/>
                <a:sym typeface="Open Sans"/>
              </a:rPr>
              <a:t>layers</a:t>
            </a:r>
            <a:endParaRPr b="1">
              <a:latin typeface="Open Sans"/>
              <a:ea typeface="Open Sans"/>
              <a:cs typeface="Open Sans"/>
              <a:sym typeface="Open Sans"/>
            </a:endParaRPr>
          </a:p>
        </p:txBody>
      </p:sp>
      <p:sp>
        <p:nvSpPr>
          <p:cNvPr id="233" name="Google Shape;233;p34"/>
          <p:cNvSpPr txBox="1"/>
          <p:nvPr/>
        </p:nvSpPr>
        <p:spPr>
          <a:xfrm>
            <a:off x="101474" y="1650225"/>
            <a:ext cx="18927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FCC/Affine Layer + Softmax</a:t>
            </a:r>
            <a:endParaRPr b="1">
              <a:latin typeface="Open Sans"/>
              <a:ea typeface="Open Sans"/>
              <a:cs typeface="Open Sans"/>
              <a:sym typeface="Open Sans"/>
            </a:endParaRPr>
          </a:p>
        </p:txBody>
      </p:sp>
      <p:sp>
        <p:nvSpPr>
          <p:cNvPr id="234" name="Google Shape;234;p34"/>
          <p:cNvSpPr txBox="1"/>
          <p:nvPr/>
        </p:nvSpPr>
        <p:spPr>
          <a:xfrm>
            <a:off x="101475" y="964425"/>
            <a:ext cx="24702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Desired Output (Labels)</a:t>
            </a:r>
            <a:endParaRPr b="1">
              <a:latin typeface="Open Sans"/>
              <a:ea typeface="Open Sans"/>
              <a:cs typeface="Open Sans"/>
              <a:sym typeface="Open Sans"/>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12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Cross-Lingual Parsing</a:t>
            </a:r>
            <a:endParaRPr/>
          </a:p>
        </p:txBody>
      </p:sp>
      <p:sp>
        <p:nvSpPr>
          <p:cNvPr id="1199" name="Google Shape;1199;p124"/>
          <p:cNvSpPr txBox="1"/>
          <p:nvPr>
            <p:ph idx="1" type="body"/>
          </p:nvPr>
        </p:nvSpPr>
        <p:spPr>
          <a:xfrm>
            <a:off x="311700" y="1225225"/>
            <a:ext cx="3405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Neural MT doesn’t need explicit alignment model.</a:t>
            </a:r>
            <a:endParaRPr/>
          </a:p>
          <a:p>
            <a:pPr indent="0" lvl="0" marL="0" rtl="0" algn="l">
              <a:spcBef>
                <a:spcPts val="1600"/>
              </a:spcBef>
              <a:spcAft>
                <a:spcPts val="0"/>
              </a:spcAft>
              <a:buNone/>
            </a:pPr>
            <a:r>
              <a:rPr b="1" lang="en"/>
              <a:t>But:</a:t>
            </a:r>
            <a:r>
              <a:rPr lang="en"/>
              <a:t> alignments useful for domain transfer!</a:t>
            </a:r>
            <a:endParaRPr/>
          </a:p>
          <a:p>
            <a:pPr indent="0" lvl="0" marL="0" rtl="0" algn="l">
              <a:spcBef>
                <a:spcPts val="1600"/>
              </a:spcBef>
              <a:spcAft>
                <a:spcPts val="0"/>
              </a:spcAft>
              <a:buNone/>
            </a:pPr>
            <a:r>
              <a:rPr b="1" lang="en"/>
              <a:t>Input:</a:t>
            </a:r>
            <a:r>
              <a:rPr lang="en"/>
              <a:t> English parser</a:t>
            </a:r>
            <a:endParaRPr/>
          </a:p>
          <a:p>
            <a:pPr indent="0" lvl="0" marL="0" rtl="0" algn="l">
              <a:spcBef>
                <a:spcPts val="1600"/>
              </a:spcBef>
              <a:spcAft>
                <a:spcPts val="0"/>
              </a:spcAft>
              <a:buNone/>
            </a:pPr>
            <a:r>
              <a:rPr b="1" lang="en"/>
              <a:t>Input: </a:t>
            </a:r>
            <a:r>
              <a:rPr lang="en"/>
              <a:t>parallel sentences (f, e)</a:t>
            </a:r>
            <a:endParaRPr/>
          </a:p>
          <a:p>
            <a:pPr indent="0" lvl="0" marL="0" rtl="0" algn="l">
              <a:spcBef>
                <a:spcPts val="1600"/>
              </a:spcBef>
              <a:spcAft>
                <a:spcPts val="1600"/>
              </a:spcAft>
              <a:buNone/>
            </a:pPr>
            <a:r>
              <a:rPr b="1" lang="en"/>
              <a:t>Output:</a:t>
            </a:r>
            <a:r>
              <a:rPr lang="en"/>
              <a:t> parsed foreign sentences</a:t>
            </a:r>
            <a:endParaRPr/>
          </a:p>
        </p:txBody>
      </p:sp>
      <p:pic>
        <p:nvPicPr>
          <p:cNvPr descr="projected_deps_hwa2005.png" id="1200" name="Google Shape;1200;p124"/>
          <p:cNvPicPr preferRelativeResize="0"/>
          <p:nvPr/>
        </p:nvPicPr>
        <p:blipFill>
          <a:blip r:embed="rId3">
            <a:alphaModFix/>
          </a:blip>
          <a:stretch>
            <a:fillRect/>
          </a:stretch>
        </p:blipFill>
        <p:spPr>
          <a:xfrm>
            <a:off x="3717300" y="1385675"/>
            <a:ext cx="5426698" cy="3033099"/>
          </a:xfrm>
          <a:prstGeom prst="rect">
            <a:avLst/>
          </a:prstGeom>
          <a:noFill/>
          <a:ln>
            <a:noFill/>
          </a:ln>
        </p:spPr>
      </p:pic>
      <p:sp>
        <p:nvSpPr>
          <p:cNvPr id="1201" name="Google Shape;1201;p124"/>
          <p:cNvSpPr txBox="1"/>
          <p:nvPr/>
        </p:nvSpPr>
        <p:spPr>
          <a:xfrm>
            <a:off x="2337125" y="4579225"/>
            <a:ext cx="6698400" cy="4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t>Source: “Bootstrapping Parsers via Syntactic Projection across Parallel Texts” (Hwa et al. 2005)</a:t>
            </a:r>
            <a:endParaRPr sz="1200"/>
          </a:p>
          <a:p>
            <a:pPr indent="0" lvl="0" marL="0" rtl="0" algn="l">
              <a:spcBef>
                <a:spcPts val="0"/>
              </a:spcBef>
              <a:spcAft>
                <a:spcPts val="0"/>
              </a:spcAft>
              <a:buNone/>
            </a:pPr>
            <a:r>
              <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12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Cross-Lingual Parsing</a:t>
            </a:r>
            <a:endParaRPr/>
          </a:p>
        </p:txBody>
      </p:sp>
      <p:sp>
        <p:nvSpPr>
          <p:cNvPr id="1207" name="Google Shape;1207;p125"/>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00000"/>
                </a:solidFill>
              </a:rPr>
              <a:t>(almost) Equivalent to matrix multiplication:</a:t>
            </a:r>
            <a:endParaRPr>
              <a:solidFill>
                <a:srgbClr val="000000"/>
              </a:solidFill>
            </a:endParaRPr>
          </a:p>
          <a:p>
            <a:pPr indent="0" lvl="0" marL="0" rtl="0" algn="l">
              <a:spcBef>
                <a:spcPts val="1600"/>
              </a:spcBef>
              <a:spcAft>
                <a:spcPts val="0"/>
              </a:spcAft>
              <a:buClr>
                <a:schemeClr val="dk1"/>
              </a:buClr>
              <a:buSzPts val="1100"/>
              <a:buFont typeface="Arial"/>
              <a:buNone/>
            </a:pPr>
            <a:r>
              <a:t/>
            </a:r>
            <a:endParaRPr>
              <a:solidFill>
                <a:srgbClr val="000000"/>
              </a:solidFill>
            </a:endParaRPr>
          </a:p>
          <a:p>
            <a:pPr indent="0" lvl="0" marL="0" rtl="0" algn="l">
              <a:spcBef>
                <a:spcPts val="1600"/>
              </a:spcBef>
              <a:spcAft>
                <a:spcPts val="0"/>
              </a:spcAft>
              <a:buClr>
                <a:schemeClr val="dk1"/>
              </a:buClr>
              <a:buSzPts val="1100"/>
              <a:buFont typeface="Arial"/>
              <a:buNone/>
            </a:pPr>
            <a:r>
              <a:t/>
            </a:r>
            <a:endParaRPr>
              <a:solidFill>
                <a:srgbClr val="000000"/>
              </a:solidFill>
            </a:endParaRPr>
          </a:p>
          <a:p>
            <a:pPr indent="0" lvl="0" marL="0" rtl="0" algn="l">
              <a:spcBef>
                <a:spcPts val="1600"/>
              </a:spcBef>
              <a:spcAft>
                <a:spcPts val="0"/>
              </a:spcAft>
              <a:buClr>
                <a:schemeClr val="dk1"/>
              </a:buClr>
              <a:buSzPts val="1100"/>
              <a:buFont typeface="Arial"/>
              <a:buNone/>
            </a:pPr>
            <a:r>
              <a:t/>
            </a:r>
            <a:endParaRPr>
              <a:solidFill>
                <a:srgbClr val="000000"/>
              </a:solidFill>
            </a:endParaRPr>
          </a:p>
          <a:p>
            <a:pPr indent="0" lvl="0" marL="0" rtl="0" algn="l">
              <a:spcBef>
                <a:spcPts val="1600"/>
              </a:spcBef>
              <a:spcAft>
                <a:spcPts val="0"/>
              </a:spcAft>
              <a:buClr>
                <a:schemeClr val="dk1"/>
              </a:buClr>
              <a:buSzPts val="1100"/>
              <a:buFont typeface="Arial"/>
              <a:buNone/>
            </a:pPr>
            <a:r>
              <a:t/>
            </a:r>
            <a:endParaRPr>
              <a:solidFill>
                <a:srgbClr val="000000"/>
              </a:solidFill>
            </a:endParaRPr>
          </a:p>
          <a:p>
            <a:pPr indent="0" lvl="0" marL="0" rtl="0" algn="l">
              <a:spcBef>
                <a:spcPts val="1600"/>
              </a:spcBef>
              <a:spcAft>
                <a:spcPts val="0"/>
              </a:spcAft>
              <a:buClr>
                <a:schemeClr val="dk1"/>
              </a:buClr>
              <a:buSzPts val="1100"/>
              <a:buFont typeface="Arial"/>
              <a:buNone/>
            </a:pPr>
            <a:r>
              <a:rPr lang="en">
                <a:solidFill>
                  <a:srgbClr val="000000"/>
                </a:solidFill>
              </a:rPr>
              <a:t>If interested in typed edges, can treat E as 3rd-rank tensor</a:t>
            </a:r>
            <a:endParaRPr>
              <a:solidFill>
                <a:srgbClr val="000000"/>
              </a:solidFill>
            </a:endParaRPr>
          </a:p>
          <a:p>
            <a:pPr indent="0" lvl="0" marL="0" rtl="0" algn="l">
              <a:spcBef>
                <a:spcPts val="1600"/>
              </a:spcBef>
              <a:spcAft>
                <a:spcPts val="0"/>
              </a:spcAft>
              <a:buClr>
                <a:schemeClr val="dk1"/>
              </a:buClr>
              <a:buSzPts val="1100"/>
              <a:buFont typeface="Arial"/>
              <a:buNone/>
            </a:pPr>
            <a:r>
              <a:rPr lang="en">
                <a:solidFill>
                  <a:srgbClr val="000000"/>
                </a:solidFill>
              </a:rPr>
              <a:t>Normalize columns of E</a:t>
            </a:r>
            <a:r>
              <a:rPr baseline="30000" lang="en">
                <a:solidFill>
                  <a:srgbClr val="000000"/>
                </a:solidFill>
              </a:rPr>
              <a:t>t</a:t>
            </a:r>
            <a:r>
              <a:rPr lang="en">
                <a:solidFill>
                  <a:srgbClr val="000000"/>
                </a:solidFill>
              </a:rPr>
              <a:t>, then DMST to decode</a:t>
            </a:r>
            <a:endParaRPr>
              <a:solidFill>
                <a:srgbClr val="000000"/>
              </a:solidFill>
            </a:endParaRPr>
          </a:p>
          <a:p>
            <a:pPr indent="0" lvl="0" marL="0" rtl="0" algn="l">
              <a:spcBef>
                <a:spcPts val="1600"/>
              </a:spcBef>
              <a:spcAft>
                <a:spcPts val="1600"/>
              </a:spcAft>
              <a:buNone/>
            </a:pPr>
            <a:r>
              <a:t/>
            </a:r>
            <a:endParaRPr/>
          </a:p>
        </p:txBody>
      </p:sp>
      <p:pic>
        <p:nvPicPr>
          <p:cNvPr descr="project_deps.png" id="1208" name="Google Shape;1208;p125"/>
          <p:cNvPicPr preferRelativeResize="0"/>
          <p:nvPr/>
        </p:nvPicPr>
        <p:blipFill>
          <a:blip r:embed="rId3">
            <a:alphaModFix/>
          </a:blip>
          <a:stretch>
            <a:fillRect/>
          </a:stretch>
        </p:blipFill>
        <p:spPr>
          <a:xfrm>
            <a:off x="650450" y="1225225"/>
            <a:ext cx="3354981" cy="3479024"/>
          </a:xfrm>
          <a:prstGeom prst="rect">
            <a:avLst/>
          </a:prstGeom>
          <a:noFill/>
          <a:ln>
            <a:noFill/>
          </a:ln>
        </p:spPr>
      </p:pic>
      <p:pic>
        <p:nvPicPr>
          <p:cNvPr descr="dep_project_math.png" id="1209" name="Google Shape;1209;p125"/>
          <p:cNvPicPr preferRelativeResize="0"/>
          <p:nvPr/>
        </p:nvPicPr>
        <p:blipFill>
          <a:blip r:embed="rId4">
            <a:alphaModFix/>
          </a:blip>
          <a:stretch>
            <a:fillRect/>
          </a:stretch>
        </p:blipFill>
        <p:spPr>
          <a:xfrm>
            <a:off x="4892475" y="1795225"/>
            <a:ext cx="3863626" cy="1609825"/>
          </a:xfrm>
          <a:prstGeom prst="rect">
            <a:avLst/>
          </a:prstGeom>
          <a:noFill/>
          <a:ln>
            <a:noFill/>
          </a:ln>
        </p:spPr>
      </p:pic>
      <p:sp>
        <p:nvSpPr>
          <p:cNvPr id="1210" name="Google Shape;1210;p125"/>
          <p:cNvSpPr txBox="1"/>
          <p:nvPr/>
        </p:nvSpPr>
        <p:spPr>
          <a:xfrm>
            <a:off x="239225" y="4784650"/>
            <a:ext cx="72231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Source: Multilingual Projection for Parsing Truly Low-Resource Languages (Agic, et al. 2016)</a:t>
            </a:r>
            <a:endParaRPr sz="1200"/>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126"/>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Better models?</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p12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 1 Limitations</a:t>
            </a:r>
            <a:endParaRPr/>
          </a:p>
        </p:txBody>
      </p:sp>
      <p:sp>
        <p:nvSpPr>
          <p:cNvPr id="1221" name="Google Shape;1221;p127"/>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Bag-of-words model! (yuck)</a:t>
            </a:r>
            <a:endParaRPr/>
          </a:p>
          <a:p>
            <a:pPr indent="-342900" lvl="0" marL="457200" rtl="0" algn="l">
              <a:spcBef>
                <a:spcPts val="0"/>
              </a:spcBef>
              <a:spcAft>
                <a:spcPts val="0"/>
              </a:spcAft>
              <a:buSzPts val="1800"/>
              <a:buChar char="-"/>
            </a:pPr>
            <a:r>
              <a:rPr b="1" lang="en"/>
              <a:t>P(f | e)</a:t>
            </a:r>
            <a:r>
              <a:rPr lang="en"/>
              <a:t> doesn’t depend on order of sequence e</a:t>
            </a:r>
            <a:endParaRPr/>
          </a:p>
          <a:p>
            <a:pPr indent="-342900" lvl="0" marL="457200" rtl="0" algn="l">
              <a:spcBef>
                <a:spcPts val="0"/>
              </a:spcBef>
              <a:spcAft>
                <a:spcPts val="0"/>
              </a:spcAft>
              <a:buSzPts val="1800"/>
              <a:buChar char="-"/>
            </a:pPr>
            <a:r>
              <a:rPr lang="en"/>
              <a:t>Thus, </a:t>
            </a:r>
            <a:r>
              <a:rPr b="1" lang="en"/>
              <a:t>P(e | f)</a:t>
            </a:r>
            <a:r>
              <a:rPr lang="en"/>
              <a:t> relies on LM </a:t>
            </a:r>
            <a:r>
              <a:rPr b="1" lang="en"/>
              <a:t>P(e)</a:t>
            </a:r>
            <a:r>
              <a:rPr lang="en"/>
              <a:t> for fluency</a:t>
            </a:r>
            <a:endParaRPr/>
          </a:p>
          <a:p>
            <a:pPr indent="-342900" lvl="0" marL="457200" rtl="0" algn="l">
              <a:spcBef>
                <a:spcPts val="0"/>
              </a:spcBef>
              <a:spcAft>
                <a:spcPts val="0"/>
              </a:spcAft>
              <a:buSzPts val="1800"/>
              <a:buChar char="-"/>
            </a:pPr>
            <a:r>
              <a:rPr b="1" lang="en"/>
              <a:t>Problems?</a:t>
            </a:r>
            <a:endParaRPr b="1"/>
          </a:p>
          <a:p>
            <a:pPr indent="0" lvl="0" marL="0" rtl="0" algn="l">
              <a:spcBef>
                <a:spcPts val="1600"/>
              </a:spcBef>
              <a:spcAft>
                <a:spcPts val="0"/>
              </a:spcAft>
              <a:buNone/>
            </a:pPr>
            <a:r>
              <a:rPr lang="en"/>
              <a:t>Alignments all independent</a:t>
            </a:r>
            <a:endParaRPr/>
          </a:p>
          <a:p>
            <a:pPr indent="0" lvl="0" marL="0" rtl="0" algn="l">
              <a:spcBef>
                <a:spcPts val="1600"/>
              </a:spcBef>
              <a:spcAft>
                <a:spcPts val="0"/>
              </a:spcAft>
              <a:buNone/>
            </a:pPr>
            <a:r>
              <a:rPr lang="en"/>
              <a:t>No many-to-one alignments, or many-to-many</a:t>
            </a:r>
            <a:endParaRPr/>
          </a:p>
          <a:p>
            <a:pPr indent="-342900" lvl="0" marL="457200" rtl="0" algn="l">
              <a:spcBef>
                <a:spcPts val="0"/>
              </a:spcBef>
              <a:spcAft>
                <a:spcPts val="0"/>
              </a:spcAft>
              <a:buSzPts val="1800"/>
              <a:buChar char="-"/>
            </a:pPr>
            <a:r>
              <a:rPr b="1" lang="en"/>
              <a:t>Problems?</a:t>
            </a:r>
            <a:endParaRPr b="1"/>
          </a:p>
          <a:p>
            <a:pPr indent="0" lvl="0" marL="0" rtl="0" algn="l">
              <a:spcBef>
                <a:spcPts val="1600"/>
              </a:spcBef>
              <a:spcAft>
                <a:spcPts val="0"/>
              </a:spcAft>
              <a:buNone/>
            </a:pPr>
            <a:r>
              <a:rPr lang="en"/>
              <a:t>Word-factored - </a:t>
            </a:r>
            <a:r>
              <a:rPr b="1" lang="en"/>
              <a:t>problems?</a:t>
            </a:r>
            <a:endParaRPr b="1"/>
          </a:p>
          <a:p>
            <a:pPr indent="0" lvl="0" marL="0" rtl="0" algn="l">
              <a:spcBef>
                <a:spcPts val="1600"/>
              </a:spcBef>
              <a:spcAft>
                <a:spcPts val="1600"/>
              </a:spcAft>
              <a:buNone/>
            </a:pPr>
            <a:r>
              <a:t/>
            </a:r>
            <a:endParaRPr/>
          </a:p>
        </p:txBody>
      </p:sp>
      <p:pic>
        <p:nvPicPr>
          <p:cNvPr descr="model1_pfe.png" id="1222" name="Google Shape;1222;p127"/>
          <p:cNvPicPr preferRelativeResize="0"/>
          <p:nvPr/>
        </p:nvPicPr>
        <p:blipFill rotWithShape="1">
          <a:blip r:embed="rId3">
            <a:alphaModFix/>
          </a:blip>
          <a:srcRect b="15129" l="0" r="0" t="8265"/>
          <a:stretch/>
        </p:blipFill>
        <p:spPr>
          <a:xfrm>
            <a:off x="4311600" y="2264525"/>
            <a:ext cx="4443300" cy="97057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12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 1 vs. Model 2</a:t>
            </a:r>
            <a:endParaRPr/>
          </a:p>
        </p:txBody>
      </p:sp>
      <p:sp>
        <p:nvSpPr>
          <p:cNvPr id="1228" name="Google Shape;1228;p128"/>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1: “bag of words”</a:t>
            </a:r>
            <a:endParaRPr/>
          </a:p>
          <a:p>
            <a:pPr indent="0" lvl="0" marL="0" rtl="0" algn="l">
              <a:spcBef>
                <a:spcPts val="1600"/>
              </a:spcBef>
              <a:spcAft>
                <a:spcPts val="0"/>
              </a:spcAft>
              <a:buClr>
                <a:schemeClr val="dk1"/>
              </a:buClr>
              <a:buSzPts val="1100"/>
              <a:buFont typeface="Arial"/>
              <a:buNone/>
            </a:pPr>
            <a:r>
              <a:rPr lang="en"/>
              <a:t>Generative process </a:t>
            </a:r>
            <a:r>
              <a:rPr b="1" lang="en"/>
              <a:t>e → f </a:t>
            </a:r>
            <a:r>
              <a:rPr lang="en"/>
              <a:t> with P(f | e)</a:t>
            </a:r>
            <a:endParaRPr/>
          </a:p>
          <a:p>
            <a:pPr indent="-317500" lvl="0" marL="457200" rtl="0" algn="l">
              <a:spcBef>
                <a:spcPts val="1600"/>
              </a:spcBef>
              <a:spcAft>
                <a:spcPts val="0"/>
              </a:spcAft>
              <a:buClr>
                <a:srgbClr val="999999"/>
              </a:buClr>
              <a:buSzPts val="1400"/>
              <a:buAutoNum type="arabicPeriod"/>
            </a:pPr>
            <a:r>
              <a:rPr lang="en">
                <a:solidFill>
                  <a:srgbClr val="999999"/>
                </a:solidFill>
              </a:rPr>
              <a:t>Sample a length m ∼ Q(m)</a:t>
            </a:r>
            <a:endParaRPr>
              <a:solidFill>
                <a:srgbClr val="999999"/>
              </a:solidFill>
            </a:endParaRPr>
          </a:p>
          <a:p>
            <a:pPr indent="-304800" lvl="1" marL="914400" rtl="0" algn="l">
              <a:spcBef>
                <a:spcPts val="1000"/>
              </a:spcBef>
              <a:spcAft>
                <a:spcPts val="0"/>
              </a:spcAft>
              <a:buClr>
                <a:srgbClr val="999999"/>
              </a:buClr>
              <a:buSzPts val="1200"/>
              <a:buChar char="○"/>
            </a:pPr>
            <a:r>
              <a:rPr lang="en">
                <a:solidFill>
                  <a:srgbClr val="999999"/>
                </a:solidFill>
              </a:rPr>
              <a:t>Distribution Q(m) doesn’t matter!</a:t>
            </a:r>
            <a:endParaRPr>
              <a:solidFill>
                <a:srgbClr val="999999"/>
              </a:solidFill>
            </a:endParaRPr>
          </a:p>
          <a:p>
            <a:pPr indent="-317500" lvl="0" marL="457200" rtl="0" algn="l">
              <a:spcBef>
                <a:spcPts val="1000"/>
              </a:spcBef>
              <a:spcAft>
                <a:spcPts val="0"/>
              </a:spcAft>
              <a:buSzPts val="1400"/>
              <a:buAutoNum type="arabicPeriod"/>
            </a:pPr>
            <a:r>
              <a:rPr lang="en"/>
              <a:t>Sample an alignment </a:t>
            </a:r>
            <a:r>
              <a:rPr b="1" lang="en"/>
              <a:t>{a</a:t>
            </a:r>
            <a:r>
              <a:rPr b="1" baseline="-25000" lang="en"/>
              <a:t>i</a:t>
            </a:r>
            <a:r>
              <a:rPr b="1" lang="en"/>
              <a:t>}</a:t>
            </a:r>
            <a:r>
              <a:rPr lang="en"/>
              <a:t> for i = 1,...,m</a:t>
            </a:r>
            <a:endParaRPr/>
          </a:p>
          <a:p>
            <a:pPr indent="-304800" lvl="1" marL="914400" rtl="0" algn="l">
              <a:spcBef>
                <a:spcPts val="1000"/>
              </a:spcBef>
              <a:spcAft>
                <a:spcPts val="0"/>
              </a:spcAft>
              <a:buClr>
                <a:srgbClr val="9900FF"/>
              </a:buClr>
              <a:buSzPts val="1200"/>
              <a:buChar char="○"/>
            </a:pPr>
            <a:r>
              <a:rPr b="1" lang="en" sz="1400">
                <a:solidFill>
                  <a:srgbClr val="9900FF"/>
                </a:solidFill>
              </a:rPr>
              <a:t>a</a:t>
            </a:r>
            <a:r>
              <a:rPr b="1" baseline="-25000" lang="en" sz="1400">
                <a:solidFill>
                  <a:srgbClr val="9900FF"/>
                </a:solidFill>
              </a:rPr>
              <a:t>i</a:t>
            </a:r>
            <a:r>
              <a:rPr b="1" lang="en" sz="1400">
                <a:solidFill>
                  <a:srgbClr val="9900FF"/>
                </a:solidFill>
              </a:rPr>
              <a:t> ∼ Uniform(0, ℓ + 1)</a:t>
            </a:r>
            <a:endParaRPr b="1" sz="1400">
              <a:solidFill>
                <a:srgbClr val="9900FF"/>
              </a:solidFill>
            </a:endParaRPr>
          </a:p>
          <a:p>
            <a:pPr indent="-317500" lvl="1" marL="914400" rtl="0" algn="l">
              <a:spcBef>
                <a:spcPts val="1000"/>
              </a:spcBef>
              <a:spcAft>
                <a:spcPts val="0"/>
              </a:spcAft>
              <a:buSzPts val="1400"/>
              <a:buChar char="○"/>
            </a:pPr>
            <a:r>
              <a:rPr b="1" lang="en" sz="1400"/>
              <a:t>a</a:t>
            </a:r>
            <a:r>
              <a:rPr b="1" baseline="-25000" lang="en" sz="1400"/>
              <a:t>i</a:t>
            </a:r>
            <a:r>
              <a:rPr b="1" lang="en" sz="1400"/>
              <a:t> </a:t>
            </a:r>
            <a:r>
              <a:rPr lang="en" sz="1400"/>
              <a:t>independent</a:t>
            </a:r>
            <a:endParaRPr sz="1400"/>
          </a:p>
          <a:p>
            <a:pPr indent="-317500" lvl="0" marL="457200" rtl="0" algn="l">
              <a:spcBef>
                <a:spcPts val="1000"/>
              </a:spcBef>
              <a:spcAft>
                <a:spcPts val="0"/>
              </a:spcAft>
              <a:buClr>
                <a:srgbClr val="999999"/>
              </a:buClr>
              <a:buSzPts val="1400"/>
              <a:buAutoNum type="arabicPeriod"/>
            </a:pPr>
            <a:r>
              <a:rPr lang="en">
                <a:solidFill>
                  <a:srgbClr val="999999"/>
                </a:solidFill>
              </a:rPr>
              <a:t>Sample a word </a:t>
            </a:r>
            <a:r>
              <a:rPr b="1" lang="en">
                <a:solidFill>
                  <a:srgbClr val="999999"/>
                </a:solidFill>
              </a:rPr>
              <a:t>f</a:t>
            </a:r>
            <a:r>
              <a:rPr b="1" baseline="-25000" lang="en">
                <a:solidFill>
                  <a:srgbClr val="999999"/>
                </a:solidFill>
              </a:rPr>
              <a:t>i</a:t>
            </a:r>
            <a:r>
              <a:rPr lang="en">
                <a:solidFill>
                  <a:srgbClr val="999999"/>
                </a:solidFill>
              </a:rPr>
              <a:t> from </a:t>
            </a:r>
            <a:r>
              <a:rPr b="1" lang="en">
                <a:solidFill>
                  <a:srgbClr val="999999"/>
                </a:solidFill>
              </a:rPr>
              <a:t>t(f | e</a:t>
            </a:r>
            <a:r>
              <a:rPr b="1" baseline="-25000" lang="en">
                <a:solidFill>
                  <a:srgbClr val="999999"/>
                </a:solidFill>
              </a:rPr>
              <a:t>ai</a:t>
            </a:r>
            <a:r>
              <a:rPr b="1" lang="en">
                <a:solidFill>
                  <a:srgbClr val="999999"/>
                </a:solidFill>
              </a:rPr>
              <a:t>)</a:t>
            </a:r>
            <a:endParaRPr b="1">
              <a:solidFill>
                <a:srgbClr val="999999"/>
              </a:solidFill>
            </a:endParaRPr>
          </a:p>
          <a:p>
            <a:pPr indent="-304800" lvl="1" marL="914400" rtl="0" algn="l">
              <a:spcBef>
                <a:spcPts val="1000"/>
              </a:spcBef>
              <a:spcAft>
                <a:spcPts val="1000"/>
              </a:spcAft>
              <a:buClr>
                <a:srgbClr val="999999"/>
              </a:buClr>
              <a:buSzPts val="1200"/>
              <a:buChar char="○"/>
            </a:pPr>
            <a:r>
              <a:rPr b="1" lang="en" sz="1400">
                <a:solidFill>
                  <a:srgbClr val="999999"/>
                </a:solidFill>
              </a:rPr>
              <a:t>t(f | e) </a:t>
            </a:r>
            <a:r>
              <a:rPr lang="en" sz="1400">
                <a:solidFill>
                  <a:srgbClr val="999999"/>
                </a:solidFill>
              </a:rPr>
              <a:t>tabulated</a:t>
            </a:r>
            <a:endParaRPr>
              <a:solidFill>
                <a:srgbClr val="999999"/>
              </a:solidFill>
            </a:endParaRPr>
          </a:p>
        </p:txBody>
      </p:sp>
      <p:sp>
        <p:nvSpPr>
          <p:cNvPr id="1229" name="Google Shape;1229;p128"/>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Model 2: distortion probabilities</a:t>
            </a:r>
            <a:endParaRPr/>
          </a:p>
          <a:p>
            <a:pPr indent="0" lvl="0" marL="0" rtl="0" algn="l">
              <a:spcBef>
                <a:spcPts val="1600"/>
              </a:spcBef>
              <a:spcAft>
                <a:spcPts val="0"/>
              </a:spcAft>
              <a:buClr>
                <a:schemeClr val="dk1"/>
              </a:buClr>
              <a:buSzPts val="1100"/>
              <a:buFont typeface="Arial"/>
              <a:buNone/>
            </a:pPr>
            <a:r>
              <a:rPr lang="en"/>
              <a:t>Generative process </a:t>
            </a:r>
            <a:r>
              <a:rPr b="1" lang="en"/>
              <a:t>e → f </a:t>
            </a:r>
            <a:r>
              <a:rPr lang="en"/>
              <a:t> with P(f | e)</a:t>
            </a:r>
            <a:endParaRPr/>
          </a:p>
          <a:p>
            <a:pPr indent="-317500" lvl="0" marL="457200" rtl="0" algn="l">
              <a:spcBef>
                <a:spcPts val="1600"/>
              </a:spcBef>
              <a:spcAft>
                <a:spcPts val="0"/>
              </a:spcAft>
              <a:buClr>
                <a:srgbClr val="999999"/>
              </a:buClr>
              <a:buSzPts val="1400"/>
              <a:buAutoNum type="arabicPeriod"/>
            </a:pPr>
            <a:r>
              <a:rPr lang="en">
                <a:solidFill>
                  <a:srgbClr val="999999"/>
                </a:solidFill>
              </a:rPr>
              <a:t>Sample a length m ∼ Q(m)</a:t>
            </a:r>
            <a:endParaRPr>
              <a:solidFill>
                <a:srgbClr val="999999"/>
              </a:solidFill>
            </a:endParaRPr>
          </a:p>
          <a:p>
            <a:pPr indent="-304800" lvl="1" marL="914400" rtl="0" algn="l">
              <a:spcBef>
                <a:spcPts val="1000"/>
              </a:spcBef>
              <a:spcAft>
                <a:spcPts val="0"/>
              </a:spcAft>
              <a:buClr>
                <a:srgbClr val="999999"/>
              </a:buClr>
              <a:buSzPts val="1200"/>
              <a:buChar char="○"/>
            </a:pPr>
            <a:r>
              <a:rPr lang="en">
                <a:solidFill>
                  <a:srgbClr val="999999"/>
                </a:solidFill>
              </a:rPr>
              <a:t>Distribution Q(m) doesn’t matter!</a:t>
            </a:r>
            <a:endParaRPr>
              <a:solidFill>
                <a:srgbClr val="999999"/>
              </a:solidFill>
            </a:endParaRPr>
          </a:p>
          <a:p>
            <a:pPr indent="-317500" lvl="0" marL="457200" rtl="0" algn="l">
              <a:spcBef>
                <a:spcPts val="1000"/>
              </a:spcBef>
              <a:spcAft>
                <a:spcPts val="0"/>
              </a:spcAft>
              <a:buSzPts val="1400"/>
              <a:buAutoNum type="arabicPeriod"/>
            </a:pPr>
            <a:r>
              <a:rPr lang="en"/>
              <a:t>Sample an alignment </a:t>
            </a:r>
            <a:r>
              <a:rPr b="1" lang="en"/>
              <a:t>{a</a:t>
            </a:r>
            <a:r>
              <a:rPr b="1" baseline="-25000" lang="en"/>
              <a:t>i</a:t>
            </a:r>
            <a:r>
              <a:rPr b="1" lang="en"/>
              <a:t>}</a:t>
            </a:r>
            <a:r>
              <a:rPr lang="en"/>
              <a:t> for i = 1,...,m</a:t>
            </a:r>
            <a:endParaRPr/>
          </a:p>
          <a:p>
            <a:pPr indent="-304800" lvl="1" marL="914400" rtl="0" algn="l">
              <a:spcBef>
                <a:spcPts val="1000"/>
              </a:spcBef>
              <a:spcAft>
                <a:spcPts val="0"/>
              </a:spcAft>
              <a:buClr>
                <a:srgbClr val="9900FF"/>
              </a:buClr>
              <a:buSzPts val="1200"/>
              <a:buChar char="○"/>
            </a:pPr>
            <a:r>
              <a:rPr b="1" lang="en" sz="1400">
                <a:solidFill>
                  <a:srgbClr val="9900FF"/>
                </a:solidFill>
              </a:rPr>
              <a:t>a</a:t>
            </a:r>
            <a:r>
              <a:rPr b="1" baseline="-25000" lang="en" sz="1400">
                <a:solidFill>
                  <a:srgbClr val="9900FF"/>
                </a:solidFill>
              </a:rPr>
              <a:t>i</a:t>
            </a:r>
            <a:r>
              <a:rPr b="1" lang="en" sz="1400">
                <a:solidFill>
                  <a:srgbClr val="9900FF"/>
                </a:solidFill>
              </a:rPr>
              <a:t> ∼ a(a</a:t>
            </a:r>
            <a:r>
              <a:rPr b="1" baseline="-25000" lang="en" sz="1400">
                <a:solidFill>
                  <a:srgbClr val="9900FF"/>
                </a:solidFill>
              </a:rPr>
              <a:t>i</a:t>
            </a:r>
            <a:r>
              <a:rPr b="1" lang="en" sz="1400">
                <a:solidFill>
                  <a:srgbClr val="9900FF"/>
                </a:solidFill>
              </a:rPr>
              <a:t>| i, ℓ, m)</a:t>
            </a:r>
            <a:endParaRPr b="1" sz="1400">
              <a:solidFill>
                <a:srgbClr val="9900FF"/>
              </a:solidFill>
            </a:endParaRPr>
          </a:p>
          <a:p>
            <a:pPr indent="-317500" lvl="1" marL="914400" rtl="0" algn="l">
              <a:spcBef>
                <a:spcPts val="1000"/>
              </a:spcBef>
              <a:spcAft>
                <a:spcPts val="0"/>
              </a:spcAft>
              <a:buSzPts val="1400"/>
              <a:buChar char="○"/>
            </a:pPr>
            <a:r>
              <a:rPr b="1" lang="en" sz="1400"/>
              <a:t>a</a:t>
            </a:r>
            <a:r>
              <a:rPr b="1" baseline="-25000" lang="en" sz="1400"/>
              <a:t>i</a:t>
            </a:r>
            <a:r>
              <a:rPr b="1" lang="en" sz="1400"/>
              <a:t> </a:t>
            </a:r>
            <a:r>
              <a:rPr lang="en" sz="1400"/>
              <a:t>independent</a:t>
            </a:r>
            <a:endParaRPr sz="1400"/>
          </a:p>
          <a:p>
            <a:pPr indent="-317500" lvl="0" marL="457200" rtl="0" algn="l">
              <a:spcBef>
                <a:spcPts val="1000"/>
              </a:spcBef>
              <a:spcAft>
                <a:spcPts val="0"/>
              </a:spcAft>
              <a:buClr>
                <a:srgbClr val="999999"/>
              </a:buClr>
              <a:buSzPts val="1400"/>
              <a:buAutoNum type="arabicPeriod"/>
            </a:pPr>
            <a:r>
              <a:rPr lang="en">
                <a:solidFill>
                  <a:srgbClr val="999999"/>
                </a:solidFill>
              </a:rPr>
              <a:t>Sample a word </a:t>
            </a:r>
            <a:r>
              <a:rPr b="1" lang="en">
                <a:solidFill>
                  <a:srgbClr val="999999"/>
                </a:solidFill>
              </a:rPr>
              <a:t>f</a:t>
            </a:r>
            <a:r>
              <a:rPr b="1" baseline="-25000" lang="en">
                <a:solidFill>
                  <a:srgbClr val="999999"/>
                </a:solidFill>
              </a:rPr>
              <a:t>i</a:t>
            </a:r>
            <a:r>
              <a:rPr lang="en">
                <a:solidFill>
                  <a:srgbClr val="999999"/>
                </a:solidFill>
              </a:rPr>
              <a:t> from </a:t>
            </a:r>
            <a:r>
              <a:rPr b="1" lang="en">
                <a:solidFill>
                  <a:srgbClr val="999999"/>
                </a:solidFill>
              </a:rPr>
              <a:t>t(f | e</a:t>
            </a:r>
            <a:r>
              <a:rPr b="1" baseline="-25000" lang="en">
                <a:solidFill>
                  <a:srgbClr val="999999"/>
                </a:solidFill>
              </a:rPr>
              <a:t>ai</a:t>
            </a:r>
            <a:r>
              <a:rPr b="1" lang="en">
                <a:solidFill>
                  <a:srgbClr val="999999"/>
                </a:solidFill>
              </a:rPr>
              <a:t>)</a:t>
            </a:r>
            <a:endParaRPr b="1">
              <a:solidFill>
                <a:srgbClr val="999999"/>
              </a:solidFill>
            </a:endParaRPr>
          </a:p>
          <a:p>
            <a:pPr indent="-304800" lvl="1" marL="914400" rtl="0" algn="l">
              <a:spcBef>
                <a:spcPts val="1000"/>
              </a:spcBef>
              <a:spcAft>
                <a:spcPts val="1000"/>
              </a:spcAft>
              <a:buClr>
                <a:srgbClr val="999999"/>
              </a:buClr>
              <a:buSzPts val="1200"/>
              <a:buChar char="○"/>
            </a:pPr>
            <a:r>
              <a:rPr b="1" lang="en" sz="1400">
                <a:solidFill>
                  <a:srgbClr val="999999"/>
                </a:solidFill>
              </a:rPr>
              <a:t>t(f | e) </a:t>
            </a:r>
            <a:r>
              <a:rPr lang="en" sz="1400">
                <a:solidFill>
                  <a:srgbClr val="999999"/>
                </a:solidFill>
              </a:rPr>
              <a:t>tabulated</a:t>
            </a:r>
            <a:endParaRPr>
              <a:solidFill>
                <a:srgbClr val="999999"/>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12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HMM Model</a:t>
            </a:r>
            <a:endParaRPr/>
          </a:p>
        </p:txBody>
      </p:sp>
      <p:sp>
        <p:nvSpPr>
          <p:cNvPr id="1235" name="Google Shape;1235;p129"/>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HMM: sequence model over alignments</a:t>
            </a:r>
            <a:endParaRPr/>
          </a:p>
          <a:p>
            <a:pPr indent="0" lvl="0" marL="0" rtl="0" algn="l">
              <a:spcBef>
                <a:spcPts val="1600"/>
              </a:spcBef>
              <a:spcAft>
                <a:spcPts val="0"/>
              </a:spcAft>
              <a:buClr>
                <a:srgbClr val="000000"/>
              </a:buClr>
              <a:buSzPts val="1100"/>
              <a:buFont typeface="Arial"/>
              <a:buNone/>
            </a:pPr>
            <a:r>
              <a:rPr lang="en"/>
              <a:t>Generative process </a:t>
            </a:r>
            <a:r>
              <a:rPr b="1" lang="en"/>
              <a:t>e → f </a:t>
            </a:r>
            <a:r>
              <a:rPr lang="en"/>
              <a:t> with P(f | e)</a:t>
            </a:r>
            <a:endParaRPr/>
          </a:p>
          <a:p>
            <a:pPr indent="-317500" lvl="0" marL="457200" rtl="0" algn="l">
              <a:spcBef>
                <a:spcPts val="1600"/>
              </a:spcBef>
              <a:spcAft>
                <a:spcPts val="0"/>
              </a:spcAft>
              <a:buClr>
                <a:srgbClr val="999999"/>
              </a:buClr>
              <a:buSzPts val="1400"/>
              <a:buAutoNum type="arabicPeriod"/>
            </a:pPr>
            <a:r>
              <a:rPr lang="en">
                <a:solidFill>
                  <a:srgbClr val="999999"/>
                </a:solidFill>
              </a:rPr>
              <a:t>Sample a length m ∼ Q(m)</a:t>
            </a:r>
            <a:endParaRPr>
              <a:solidFill>
                <a:srgbClr val="999999"/>
              </a:solidFill>
            </a:endParaRPr>
          </a:p>
          <a:p>
            <a:pPr indent="-304800" lvl="1" marL="914400" rtl="0" algn="l">
              <a:spcBef>
                <a:spcPts val="1000"/>
              </a:spcBef>
              <a:spcAft>
                <a:spcPts val="0"/>
              </a:spcAft>
              <a:buClr>
                <a:srgbClr val="999999"/>
              </a:buClr>
              <a:buSzPts val="1200"/>
              <a:buChar char="○"/>
            </a:pPr>
            <a:r>
              <a:rPr lang="en">
                <a:solidFill>
                  <a:srgbClr val="999999"/>
                </a:solidFill>
              </a:rPr>
              <a:t>Distribution Q(m) doesn’t matter!</a:t>
            </a:r>
            <a:endParaRPr>
              <a:solidFill>
                <a:srgbClr val="999999"/>
              </a:solidFill>
            </a:endParaRPr>
          </a:p>
          <a:p>
            <a:pPr indent="-317500" lvl="0" marL="457200" rtl="0" algn="l">
              <a:spcBef>
                <a:spcPts val="1000"/>
              </a:spcBef>
              <a:spcAft>
                <a:spcPts val="0"/>
              </a:spcAft>
              <a:buSzPts val="1400"/>
              <a:buAutoNum type="arabicPeriod"/>
            </a:pPr>
            <a:r>
              <a:rPr lang="en"/>
              <a:t>Sample an alignment </a:t>
            </a:r>
            <a:r>
              <a:rPr b="1" lang="en"/>
              <a:t>{a</a:t>
            </a:r>
            <a:r>
              <a:rPr b="1" baseline="-25000" lang="en"/>
              <a:t>i</a:t>
            </a:r>
            <a:r>
              <a:rPr b="1" lang="en"/>
              <a:t>}</a:t>
            </a:r>
            <a:r>
              <a:rPr lang="en"/>
              <a:t> for i = 1,...,m</a:t>
            </a:r>
            <a:endParaRPr/>
          </a:p>
          <a:p>
            <a:pPr indent="-304800" lvl="1" marL="914400" rtl="0" algn="l">
              <a:spcBef>
                <a:spcPts val="1000"/>
              </a:spcBef>
              <a:spcAft>
                <a:spcPts val="0"/>
              </a:spcAft>
              <a:buClr>
                <a:srgbClr val="9900FF"/>
              </a:buClr>
              <a:buSzPts val="1200"/>
              <a:buChar char="○"/>
            </a:pPr>
            <a:r>
              <a:rPr b="1" lang="en" sz="1400">
                <a:solidFill>
                  <a:srgbClr val="9900FF"/>
                </a:solidFill>
              </a:rPr>
              <a:t>a</a:t>
            </a:r>
            <a:r>
              <a:rPr b="1" baseline="-25000" lang="en" sz="1400">
                <a:solidFill>
                  <a:srgbClr val="9900FF"/>
                </a:solidFill>
              </a:rPr>
              <a:t>i</a:t>
            </a:r>
            <a:r>
              <a:rPr b="1" lang="en" sz="1400">
                <a:solidFill>
                  <a:srgbClr val="9900FF"/>
                </a:solidFill>
              </a:rPr>
              <a:t> ∼ a(a</a:t>
            </a:r>
            <a:r>
              <a:rPr b="1" baseline="-25000" lang="en" sz="1400">
                <a:solidFill>
                  <a:srgbClr val="9900FF"/>
                </a:solidFill>
              </a:rPr>
              <a:t>i</a:t>
            </a:r>
            <a:r>
              <a:rPr b="1" lang="en" sz="1400">
                <a:solidFill>
                  <a:srgbClr val="9900FF"/>
                </a:solidFill>
              </a:rPr>
              <a:t>| a</a:t>
            </a:r>
            <a:r>
              <a:rPr b="1" baseline="-25000" lang="en" sz="1400">
                <a:solidFill>
                  <a:srgbClr val="9900FF"/>
                </a:solidFill>
              </a:rPr>
              <a:t>i-1</a:t>
            </a:r>
            <a:r>
              <a:rPr b="1" lang="en" sz="1400">
                <a:solidFill>
                  <a:srgbClr val="9900FF"/>
                </a:solidFill>
              </a:rPr>
              <a:t>)</a:t>
            </a:r>
            <a:endParaRPr b="1" sz="1400">
              <a:solidFill>
                <a:srgbClr val="9900FF"/>
              </a:solidFill>
            </a:endParaRPr>
          </a:p>
          <a:p>
            <a:pPr indent="-317500" lvl="1" marL="914400" rtl="0" algn="l">
              <a:spcBef>
                <a:spcPts val="1000"/>
              </a:spcBef>
              <a:spcAft>
                <a:spcPts val="0"/>
              </a:spcAft>
              <a:buClr>
                <a:srgbClr val="0000FF"/>
              </a:buClr>
              <a:buSzPts val="1400"/>
              <a:buChar char="○"/>
            </a:pPr>
            <a:r>
              <a:rPr b="1" lang="en" sz="1400">
                <a:solidFill>
                  <a:srgbClr val="0000FF"/>
                </a:solidFill>
              </a:rPr>
              <a:t>a</a:t>
            </a:r>
            <a:r>
              <a:rPr b="1" baseline="-25000" lang="en" sz="1400">
                <a:solidFill>
                  <a:srgbClr val="0000FF"/>
                </a:solidFill>
              </a:rPr>
              <a:t>i</a:t>
            </a:r>
            <a:r>
              <a:rPr b="1" lang="en" sz="1400">
                <a:solidFill>
                  <a:srgbClr val="0000FF"/>
                </a:solidFill>
              </a:rPr>
              <a:t> form Markov chain</a:t>
            </a:r>
            <a:endParaRPr b="1" sz="1400">
              <a:solidFill>
                <a:srgbClr val="0000FF"/>
              </a:solidFill>
            </a:endParaRPr>
          </a:p>
          <a:p>
            <a:pPr indent="-317500" lvl="0" marL="457200" rtl="0" algn="l">
              <a:spcBef>
                <a:spcPts val="1000"/>
              </a:spcBef>
              <a:spcAft>
                <a:spcPts val="0"/>
              </a:spcAft>
              <a:buClr>
                <a:srgbClr val="999999"/>
              </a:buClr>
              <a:buSzPts val="1400"/>
              <a:buAutoNum type="arabicPeriod"/>
            </a:pPr>
            <a:r>
              <a:rPr lang="en">
                <a:solidFill>
                  <a:srgbClr val="999999"/>
                </a:solidFill>
              </a:rPr>
              <a:t>Sample a word </a:t>
            </a:r>
            <a:r>
              <a:rPr b="1" lang="en">
                <a:solidFill>
                  <a:srgbClr val="999999"/>
                </a:solidFill>
              </a:rPr>
              <a:t>f</a:t>
            </a:r>
            <a:r>
              <a:rPr b="1" baseline="-25000" lang="en">
                <a:solidFill>
                  <a:srgbClr val="999999"/>
                </a:solidFill>
              </a:rPr>
              <a:t>i</a:t>
            </a:r>
            <a:r>
              <a:rPr lang="en">
                <a:solidFill>
                  <a:srgbClr val="999999"/>
                </a:solidFill>
              </a:rPr>
              <a:t> from </a:t>
            </a:r>
            <a:r>
              <a:rPr b="1" lang="en">
                <a:solidFill>
                  <a:srgbClr val="999999"/>
                </a:solidFill>
              </a:rPr>
              <a:t>t(f | e</a:t>
            </a:r>
            <a:r>
              <a:rPr b="1" baseline="-25000" lang="en">
                <a:solidFill>
                  <a:srgbClr val="999999"/>
                </a:solidFill>
              </a:rPr>
              <a:t>ai</a:t>
            </a:r>
            <a:r>
              <a:rPr b="1" lang="en">
                <a:solidFill>
                  <a:srgbClr val="999999"/>
                </a:solidFill>
              </a:rPr>
              <a:t>)</a:t>
            </a:r>
            <a:endParaRPr b="1">
              <a:solidFill>
                <a:srgbClr val="999999"/>
              </a:solidFill>
            </a:endParaRPr>
          </a:p>
          <a:p>
            <a:pPr indent="-304800" lvl="1" marL="914400" rtl="0" algn="l">
              <a:spcBef>
                <a:spcPts val="1000"/>
              </a:spcBef>
              <a:spcAft>
                <a:spcPts val="1000"/>
              </a:spcAft>
              <a:buClr>
                <a:srgbClr val="999999"/>
              </a:buClr>
              <a:buSzPts val="1200"/>
              <a:buChar char="○"/>
            </a:pPr>
            <a:r>
              <a:rPr b="1" lang="en" sz="1400">
                <a:solidFill>
                  <a:srgbClr val="999999"/>
                </a:solidFill>
              </a:rPr>
              <a:t>t(f | e) </a:t>
            </a:r>
            <a:r>
              <a:rPr lang="en" sz="1400">
                <a:solidFill>
                  <a:srgbClr val="999999"/>
                </a:solidFill>
              </a:rPr>
              <a:t>tabulated</a:t>
            </a:r>
            <a:endParaRPr sz="1400"/>
          </a:p>
        </p:txBody>
      </p:sp>
      <p:sp>
        <p:nvSpPr>
          <p:cNvPr id="1236" name="Google Shape;1236;p129"/>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Model 2: distortion probabilities</a:t>
            </a:r>
            <a:endParaRPr/>
          </a:p>
          <a:p>
            <a:pPr indent="0" lvl="0" marL="0" rtl="0" algn="l">
              <a:spcBef>
                <a:spcPts val="1600"/>
              </a:spcBef>
              <a:spcAft>
                <a:spcPts val="0"/>
              </a:spcAft>
              <a:buClr>
                <a:srgbClr val="000000"/>
              </a:buClr>
              <a:buSzPts val="1100"/>
              <a:buFont typeface="Arial"/>
              <a:buNone/>
            </a:pPr>
            <a:r>
              <a:rPr lang="en"/>
              <a:t>Generative process </a:t>
            </a:r>
            <a:r>
              <a:rPr b="1" lang="en"/>
              <a:t>e → f </a:t>
            </a:r>
            <a:r>
              <a:rPr lang="en"/>
              <a:t> with P(f | e)</a:t>
            </a:r>
            <a:endParaRPr/>
          </a:p>
          <a:p>
            <a:pPr indent="-317500" lvl="0" marL="457200" rtl="0" algn="l">
              <a:spcBef>
                <a:spcPts val="1600"/>
              </a:spcBef>
              <a:spcAft>
                <a:spcPts val="0"/>
              </a:spcAft>
              <a:buClr>
                <a:srgbClr val="999999"/>
              </a:buClr>
              <a:buSzPts val="1400"/>
              <a:buAutoNum type="arabicPeriod"/>
            </a:pPr>
            <a:r>
              <a:rPr lang="en">
                <a:solidFill>
                  <a:srgbClr val="999999"/>
                </a:solidFill>
              </a:rPr>
              <a:t>Sample a length m ∼ Q(m)</a:t>
            </a:r>
            <a:endParaRPr>
              <a:solidFill>
                <a:srgbClr val="999999"/>
              </a:solidFill>
            </a:endParaRPr>
          </a:p>
          <a:p>
            <a:pPr indent="-304800" lvl="1" marL="914400" rtl="0" algn="l">
              <a:spcBef>
                <a:spcPts val="1000"/>
              </a:spcBef>
              <a:spcAft>
                <a:spcPts val="0"/>
              </a:spcAft>
              <a:buClr>
                <a:srgbClr val="999999"/>
              </a:buClr>
              <a:buSzPts val="1200"/>
              <a:buChar char="○"/>
            </a:pPr>
            <a:r>
              <a:rPr lang="en">
                <a:solidFill>
                  <a:srgbClr val="999999"/>
                </a:solidFill>
              </a:rPr>
              <a:t>Distribution Q(m) doesn’t matter!</a:t>
            </a:r>
            <a:endParaRPr>
              <a:solidFill>
                <a:srgbClr val="999999"/>
              </a:solidFill>
            </a:endParaRPr>
          </a:p>
          <a:p>
            <a:pPr indent="-317500" lvl="0" marL="457200" rtl="0" algn="l">
              <a:spcBef>
                <a:spcPts val="1000"/>
              </a:spcBef>
              <a:spcAft>
                <a:spcPts val="0"/>
              </a:spcAft>
              <a:buSzPts val="1400"/>
              <a:buAutoNum type="arabicPeriod"/>
            </a:pPr>
            <a:r>
              <a:rPr lang="en"/>
              <a:t>Sample an alignment </a:t>
            </a:r>
            <a:r>
              <a:rPr b="1" lang="en"/>
              <a:t>{a</a:t>
            </a:r>
            <a:r>
              <a:rPr b="1" baseline="-25000" lang="en"/>
              <a:t>i</a:t>
            </a:r>
            <a:r>
              <a:rPr b="1" lang="en"/>
              <a:t>}</a:t>
            </a:r>
            <a:r>
              <a:rPr lang="en"/>
              <a:t> for i = 1,...,m</a:t>
            </a:r>
            <a:endParaRPr/>
          </a:p>
          <a:p>
            <a:pPr indent="-304800" lvl="1" marL="914400" rtl="0" algn="l">
              <a:spcBef>
                <a:spcPts val="1000"/>
              </a:spcBef>
              <a:spcAft>
                <a:spcPts val="0"/>
              </a:spcAft>
              <a:buClr>
                <a:srgbClr val="9900FF"/>
              </a:buClr>
              <a:buSzPts val="1200"/>
              <a:buChar char="○"/>
            </a:pPr>
            <a:r>
              <a:rPr b="1" lang="en" sz="1400">
                <a:solidFill>
                  <a:srgbClr val="9900FF"/>
                </a:solidFill>
              </a:rPr>
              <a:t>a</a:t>
            </a:r>
            <a:r>
              <a:rPr b="1" baseline="-25000" lang="en" sz="1400">
                <a:solidFill>
                  <a:srgbClr val="9900FF"/>
                </a:solidFill>
              </a:rPr>
              <a:t>i</a:t>
            </a:r>
            <a:r>
              <a:rPr b="1" lang="en" sz="1400">
                <a:solidFill>
                  <a:srgbClr val="9900FF"/>
                </a:solidFill>
              </a:rPr>
              <a:t> ∼ a(a</a:t>
            </a:r>
            <a:r>
              <a:rPr b="1" baseline="-25000" lang="en" sz="1400">
                <a:solidFill>
                  <a:srgbClr val="9900FF"/>
                </a:solidFill>
              </a:rPr>
              <a:t>i</a:t>
            </a:r>
            <a:r>
              <a:rPr b="1" lang="en" sz="1400">
                <a:solidFill>
                  <a:srgbClr val="9900FF"/>
                </a:solidFill>
              </a:rPr>
              <a:t>| i, ℓ, m)</a:t>
            </a:r>
            <a:endParaRPr b="1" sz="1400">
              <a:solidFill>
                <a:srgbClr val="9900FF"/>
              </a:solidFill>
            </a:endParaRPr>
          </a:p>
          <a:p>
            <a:pPr indent="-317500" lvl="1" marL="914400" rtl="0" algn="l">
              <a:spcBef>
                <a:spcPts val="1000"/>
              </a:spcBef>
              <a:spcAft>
                <a:spcPts val="0"/>
              </a:spcAft>
              <a:buClr>
                <a:srgbClr val="0000FF"/>
              </a:buClr>
              <a:buSzPts val="1400"/>
              <a:buChar char="○"/>
            </a:pPr>
            <a:r>
              <a:rPr b="1" lang="en" sz="1400">
                <a:solidFill>
                  <a:srgbClr val="0000FF"/>
                </a:solidFill>
              </a:rPr>
              <a:t>a</a:t>
            </a:r>
            <a:r>
              <a:rPr b="1" baseline="-25000" lang="en" sz="1400">
                <a:solidFill>
                  <a:srgbClr val="0000FF"/>
                </a:solidFill>
              </a:rPr>
              <a:t>i</a:t>
            </a:r>
            <a:r>
              <a:rPr b="1" lang="en" sz="1400">
                <a:solidFill>
                  <a:srgbClr val="0000FF"/>
                </a:solidFill>
              </a:rPr>
              <a:t> independent</a:t>
            </a:r>
            <a:endParaRPr b="1" sz="1400">
              <a:solidFill>
                <a:srgbClr val="0000FF"/>
              </a:solidFill>
            </a:endParaRPr>
          </a:p>
          <a:p>
            <a:pPr indent="-317500" lvl="0" marL="457200" rtl="0" algn="l">
              <a:spcBef>
                <a:spcPts val="1000"/>
              </a:spcBef>
              <a:spcAft>
                <a:spcPts val="0"/>
              </a:spcAft>
              <a:buClr>
                <a:srgbClr val="999999"/>
              </a:buClr>
              <a:buSzPts val="1400"/>
              <a:buAutoNum type="arabicPeriod"/>
            </a:pPr>
            <a:r>
              <a:rPr lang="en">
                <a:solidFill>
                  <a:srgbClr val="999999"/>
                </a:solidFill>
              </a:rPr>
              <a:t>Sample a word </a:t>
            </a:r>
            <a:r>
              <a:rPr b="1" lang="en">
                <a:solidFill>
                  <a:srgbClr val="999999"/>
                </a:solidFill>
              </a:rPr>
              <a:t>f</a:t>
            </a:r>
            <a:r>
              <a:rPr b="1" baseline="-25000" lang="en">
                <a:solidFill>
                  <a:srgbClr val="999999"/>
                </a:solidFill>
              </a:rPr>
              <a:t>i</a:t>
            </a:r>
            <a:r>
              <a:rPr lang="en">
                <a:solidFill>
                  <a:srgbClr val="999999"/>
                </a:solidFill>
              </a:rPr>
              <a:t> from </a:t>
            </a:r>
            <a:r>
              <a:rPr b="1" lang="en">
                <a:solidFill>
                  <a:srgbClr val="999999"/>
                </a:solidFill>
              </a:rPr>
              <a:t>t(f | e</a:t>
            </a:r>
            <a:r>
              <a:rPr b="1" baseline="-25000" lang="en">
                <a:solidFill>
                  <a:srgbClr val="999999"/>
                </a:solidFill>
              </a:rPr>
              <a:t>ai</a:t>
            </a:r>
            <a:r>
              <a:rPr b="1" lang="en">
                <a:solidFill>
                  <a:srgbClr val="999999"/>
                </a:solidFill>
              </a:rPr>
              <a:t>)</a:t>
            </a:r>
            <a:endParaRPr b="1">
              <a:solidFill>
                <a:srgbClr val="999999"/>
              </a:solidFill>
            </a:endParaRPr>
          </a:p>
          <a:p>
            <a:pPr indent="-304800" lvl="1" marL="914400" rtl="0" algn="l">
              <a:spcBef>
                <a:spcPts val="1000"/>
              </a:spcBef>
              <a:spcAft>
                <a:spcPts val="1000"/>
              </a:spcAft>
              <a:buClr>
                <a:srgbClr val="999999"/>
              </a:buClr>
              <a:buSzPts val="1200"/>
              <a:buChar char="○"/>
            </a:pPr>
            <a:r>
              <a:rPr b="1" lang="en" sz="1400">
                <a:solidFill>
                  <a:srgbClr val="999999"/>
                </a:solidFill>
              </a:rPr>
              <a:t>t(f | e) </a:t>
            </a:r>
            <a:r>
              <a:rPr lang="en" sz="1400">
                <a:solidFill>
                  <a:srgbClr val="999999"/>
                </a:solidFill>
              </a:rPr>
              <a:t>tabulated</a:t>
            </a:r>
            <a:endParaRPr sz="1400"/>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130"/>
          <p:cNvSpPr txBox="1"/>
          <p:nvPr>
            <p:ph type="title"/>
          </p:nvPr>
        </p:nvSpPr>
        <p:spPr>
          <a:xfrm>
            <a:off x="311700" y="21337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LSTM References</a:t>
            </a:r>
            <a:endParaRPr/>
          </a:p>
        </p:txBody>
      </p:sp>
      <p:sp>
        <p:nvSpPr>
          <p:cNvPr id="1242" name="Google Shape;1242;p130"/>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ftp://ftp.idsia.ch/pub/juergen/lstm.pdf</a:t>
            </a:r>
            <a:endParaRPr/>
          </a:p>
          <a:p>
            <a:pPr indent="0" lvl="0" marL="0" rtl="0" algn="l">
              <a:spcBef>
                <a:spcPts val="1600"/>
              </a:spcBef>
              <a:spcAft>
                <a:spcPts val="0"/>
              </a:spcAft>
              <a:buNone/>
            </a:pPr>
            <a:r>
              <a:rPr lang="en" u="sng">
                <a:solidFill>
                  <a:schemeClr val="hlink"/>
                </a:solidFill>
                <a:hlinkClick r:id="rId3"/>
              </a:rPr>
              <a:t>http://colah.github.io/posts/2015-08-Understanding-LSTMs/</a:t>
            </a:r>
            <a:endParaRPr/>
          </a:p>
          <a:p>
            <a:pPr indent="0" lvl="0" marL="0" rtl="0" algn="l">
              <a:spcBef>
                <a:spcPts val="1600"/>
              </a:spcBef>
              <a:spcAft>
                <a:spcPts val="1600"/>
              </a:spcAft>
              <a:buNone/>
            </a:pPr>
            <a:r>
              <a:t/>
            </a:r>
            <a:endParaRPr/>
          </a:p>
        </p:txBody>
      </p:sp>
      <p:pic>
        <p:nvPicPr>
          <p:cNvPr id="1243" name="Google Shape;1243;p130"/>
          <p:cNvPicPr preferRelativeResize="0"/>
          <p:nvPr/>
        </p:nvPicPr>
        <p:blipFill>
          <a:blip r:embed="rId4">
            <a:alphaModFix/>
          </a:blip>
          <a:stretch>
            <a:fillRect/>
          </a:stretch>
        </p:blipFill>
        <p:spPr>
          <a:xfrm>
            <a:off x="893475" y="875175"/>
            <a:ext cx="7435449" cy="27937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13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Efficient searching in infinite space</a:t>
            </a:r>
            <a:endParaRPr/>
          </a:p>
        </p:txBody>
      </p:sp>
      <p:sp>
        <p:nvSpPr>
          <p:cNvPr id="1249" name="Google Shape;1249;p131"/>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Graph expansion</a:t>
            </a:r>
            <a:endParaRPr/>
          </a:p>
          <a:p>
            <a:pPr indent="-317500" lvl="1" marL="914400" rtl="0" algn="l">
              <a:spcBef>
                <a:spcPts val="0"/>
              </a:spcBef>
              <a:spcAft>
                <a:spcPts val="0"/>
              </a:spcAft>
              <a:buSzPts val="1400"/>
              <a:buChar char="○"/>
            </a:pPr>
            <a:r>
              <a:rPr lang="en"/>
              <a:t>Breadth first search</a:t>
            </a:r>
            <a:endParaRPr/>
          </a:p>
        </p:txBody>
      </p:sp>
      <p:pic>
        <p:nvPicPr>
          <p:cNvPr id="1250" name="Google Shape;1250;p131"/>
          <p:cNvPicPr preferRelativeResize="0"/>
          <p:nvPr/>
        </p:nvPicPr>
        <p:blipFill>
          <a:blip r:embed="rId3">
            <a:alphaModFix/>
          </a:blip>
          <a:stretch>
            <a:fillRect/>
          </a:stretch>
        </p:blipFill>
        <p:spPr>
          <a:xfrm>
            <a:off x="6646125" y="1418148"/>
            <a:ext cx="2497875" cy="296815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13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Efficient searching in infinite space</a:t>
            </a:r>
            <a:endParaRPr/>
          </a:p>
        </p:txBody>
      </p:sp>
      <p:sp>
        <p:nvSpPr>
          <p:cNvPr id="1256" name="Google Shape;1256;p132"/>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Graph expansion</a:t>
            </a:r>
            <a:endParaRPr/>
          </a:p>
          <a:p>
            <a:pPr indent="-317500" lvl="1" marL="914400" rtl="0" algn="l">
              <a:spcBef>
                <a:spcPts val="0"/>
              </a:spcBef>
              <a:spcAft>
                <a:spcPts val="0"/>
              </a:spcAft>
              <a:buSzPts val="1400"/>
              <a:buChar char="○"/>
            </a:pPr>
            <a:r>
              <a:rPr lang="en"/>
              <a:t>Breadth first search</a:t>
            </a:r>
            <a:endParaRPr/>
          </a:p>
          <a:p>
            <a:pPr indent="-342900" lvl="0" marL="457200" rtl="0" algn="l">
              <a:spcBef>
                <a:spcPts val="0"/>
              </a:spcBef>
              <a:spcAft>
                <a:spcPts val="0"/>
              </a:spcAft>
              <a:buSzPts val="1800"/>
              <a:buChar char="●"/>
            </a:pPr>
            <a:r>
              <a:rPr lang="en"/>
              <a:t>Best first search</a:t>
            </a:r>
            <a:endParaRPr/>
          </a:p>
          <a:p>
            <a:pPr indent="-317500" lvl="1" marL="914400" rtl="0" algn="l">
              <a:spcBef>
                <a:spcPts val="0"/>
              </a:spcBef>
              <a:spcAft>
                <a:spcPts val="0"/>
              </a:spcAft>
              <a:buSzPts val="1400"/>
              <a:buChar char="○"/>
            </a:pPr>
            <a:r>
              <a:rPr lang="en"/>
              <a:t>Heuristics</a:t>
            </a:r>
            <a:endParaRPr/>
          </a:p>
          <a:p>
            <a:pPr indent="-317500" lvl="1" marL="914400" rtl="0" algn="l">
              <a:spcBef>
                <a:spcPts val="0"/>
              </a:spcBef>
              <a:spcAft>
                <a:spcPts val="0"/>
              </a:spcAft>
              <a:buSzPts val="1400"/>
              <a:buChar char="○"/>
            </a:pPr>
            <a:r>
              <a:rPr lang="en"/>
              <a:t>Greedy algorithms</a:t>
            </a:r>
            <a:endParaRPr/>
          </a:p>
        </p:txBody>
      </p:sp>
      <p:pic>
        <p:nvPicPr>
          <p:cNvPr id="1257" name="Google Shape;1257;p132"/>
          <p:cNvPicPr preferRelativeResize="0"/>
          <p:nvPr/>
        </p:nvPicPr>
        <p:blipFill>
          <a:blip r:embed="rId3">
            <a:alphaModFix/>
          </a:blip>
          <a:stretch>
            <a:fillRect/>
          </a:stretch>
        </p:blipFill>
        <p:spPr>
          <a:xfrm>
            <a:off x="6598825" y="1390050"/>
            <a:ext cx="2545175" cy="302435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sp>
        <p:nvSpPr>
          <p:cNvPr id="1262" name="Google Shape;1262;p13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Efficient searching in infinite space</a:t>
            </a:r>
            <a:endParaRPr/>
          </a:p>
        </p:txBody>
      </p:sp>
      <p:sp>
        <p:nvSpPr>
          <p:cNvPr id="1263" name="Google Shape;1263;p133"/>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Graph expansion</a:t>
            </a:r>
            <a:endParaRPr/>
          </a:p>
          <a:p>
            <a:pPr indent="-317500" lvl="1" marL="914400" rtl="0" algn="l">
              <a:spcBef>
                <a:spcPts val="0"/>
              </a:spcBef>
              <a:spcAft>
                <a:spcPts val="0"/>
              </a:spcAft>
              <a:buSzPts val="1400"/>
              <a:buChar char="○"/>
            </a:pPr>
            <a:r>
              <a:rPr lang="en"/>
              <a:t>Breadth first search</a:t>
            </a:r>
            <a:endParaRPr/>
          </a:p>
          <a:p>
            <a:pPr indent="-342900" lvl="0" marL="457200" rtl="0" algn="l">
              <a:spcBef>
                <a:spcPts val="0"/>
              </a:spcBef>
              <a:spcAft>
                <a:spcPts val="0"/>
              </a:spcAft>
              <a:buSzPts val="1800"/>
              <a:buChar char="●"/>
            </a:pPr>
            <a:r>
              <a:rPr lang="en"/>
              <a:t>Best first search</a:t>
            </a:r>
            <a:endParaRPr/>
          </a:p>
          <a:p>
            <a:pPr indent="-317500" lvl="1" marL="914400" rtl="0" algn="l">
              <a:spcBef>
                <a:spcPts val="0"/>
              </a:spcBef>
              <a:spcAft>
                <a:spcPts val="0"/>
              </a:spcAft>
              <a:buSzPts val="1400"/>
              <a:buChar char="○"/>
            </a:pPr>
            <a:r>
              <a:rPr lang="en"/>
              <a:t>Heuristics</a:t>
            </a:r>
            <a:endParaRPr/>
          </a:p>
          <a:p>
            <a:pPr indent="-317500" lvl="1" marL="914400" rtl="0" algn="l">
              <a:spcBef>
                <a:spcPts val="0"/>
              </a:spcBef>
              <a:spcAft>
                <a:spcPts val="0"/>
              </a:spcAft>
              <a:buSzPts val="1400"/>
              <a:buChar char="○"/>
            </a:pPr>
            <a:r>
              <a:rPr lang="en"/>
              <a:t>Greedy algorithms</a:t>
            </a:r>
            <a:endParaRPr/>
          </a:p>
          <a:p>
            <a:pPr indent="-342900" lvl="0" marL="457200" rtl="0" algn="l">
              <a:spcBef>
                <a:spcPts val="0"/>
              </a:spcBef>
              <a:spcAft>
                <a:spcPts val="0"/>
              </a:spcAft>
              <a:buSzPts val="1800"/>
              <a:buChar char="●"/>
            </a:pPr>
            <a:r>
              <a:rPr lang="en"/>
              <a:t>Applicability to MT</a:t>
            </a:r>
            <a:endParaRPr/>
          </a:p>
          <a:p>
            <a:pPr indent="-317500" lvl="1" marL="914400" rtl="0" algn="l">
              <a:spcBef>
                <a:spcPts val="0"/>
              </a:spcBef>
              <a:spcAft>
                <a:spcPts val="0"/>
              </a:spcAft>
              <a:buSzPts val="1400"/>
              <a:buChar char="○"/>
            </a:pPr>
            <a:r>
              <a:rPr lang="en"/>
              <a:t>Graph of all possible sentences</a:t>
            </a:r>
            <a:endParaRPr/>
          </a:p>
          <a:p>
            <a:pPr indent="-317500" lvl="1" marL="914400" rtl="0" algn="l">
              <a:spcBef>
                <a:spcPts val="0"/>
              </a:spcBef>
              <a:spcAft>
                <a:spcPts val="0"/>
              </a:spcAft>
              <a:buSzPts val="1400"/>
              <a:buChar char="○"/>
            </a:pPr>
            <a:r>
              <a:rPr lang="en"/>
              <a:t>Sentence probability as heuristic</a:t>
            </a:r>
            <a:endParaRPr/>
          </a:p>
          <a:p>
            <a:pPr indent="-317500" lvl="1" marL="914400" rtl="0" algn="l">
              <a:spcBef>
                <a:spcPts val="0"/>
              </a:spcBef>
              <a:spcAft>
                <a:spcPts val="0"/>
              </a:spcAft>
              <a:buSzPts val="1400"/>
              <a:buChar char="○"/>
            </a:pPr>
            <a:r>
              <a:rPr lang="en"/>
              <a:t>Path dependence</a:t>
            </a:r>
            <a:endParaRPr/>
          </a:p>
        </p:txBody>
      </p:sp>
      <p:pic>
        <p:nvPicPr>
          <p:cNvPr id="1264" name="Google Shape;1264;p133"/>
          <p:cNvPicPr preferRelativeResize="0"/>
          <p:nvPr/>
        </p:nvPicPr>
        <p:blipFill>
          <a:blip r:embed="rId3">
            <a:alphaModFix/>
          </a:blip>
          <a:stretch>
            <a:fillRect/>
          </a:stretch>
        </p:blipFill>
        <p:spPr>
          <a:xfrm>
            <a:off x="5707146" y="1666213"/>
            <a:ext cx="3436850" cy="2472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Introducing ELMo</a:t>
            </a:r>
            <a:endParaRPr/>
          </a:p>
        </p:txBody>
      </p:sp>
      <p:pic>
        <p:nvPicPr>
          <p:cNvPr id="240" name="Google Shape;240;p35"/>
          <p:cNvPicPr preferRelativeResize="0"/>
          <p:nvPr/>
        </p:nvPicPr>
        <p:blipFill>
          <a:blip r:embed="rId3">
            <a:alphaModFix/>
          </a:blip>
          <a:stretch>
            <a:fillRect/>
          </a:stretch>
        </p:blipFill>
        <p:spPr>
          <a:xfrm>
            <a:off x="203675" y="1935050"/>
            <a:ext cx="5515099" cy="2640525"/>
          </a:xfrm>
          <a:prstGeom prst="rect">
            <a:avLst/>
          </a:prstGeom>
          <a:noFill/>
          <a:ln>
            <a:noFill/>
          </a:ln>
        </p:spPr>
      </p:pic>
      <p:sp>
        <p:nvSpPr>
          <p:cNvPr id="241" name="Google Shape;241;p35"/>
          <p:cNvSpPr txBox="1"/>
          <p:nvPr>
            <p:ph idx="1" type="body"/>
          </p:nvPr>
        </p:nvSpPr>
        <p:spPr>
          <a:xfrm>
            <a:off x="5894675" y="1955325"/>
            <a:ext cx="3173100" cy="224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Bi-directional LSTM architecture, trained on 1bn+ word corpus on LM task</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Final forward/backward vectors are concatenated</a:t>
            </a:r>
            <a:br>
              <a:rPr lang="en" sz="1600"/>
            </a:br>
            <a:endParaRPr sz="1600"/>
          </a:p>
          <a:p>
            <a:pPr indent="0" lvl="0" marL="0" rtl="0" algn="l">
              <a:spcBef>
                <a:spcPts val="0"/>
              </a:spcBef>
              <a:spcAft>
                <a:spcPts val="0"/>
              </a:spcAft>
              <a:buNone/>
            </a:pPr>
            <a:r>
              <a:rPr lang="en" sz="1600"/>
              <a:t>Model also returns output for intermediate layers </a:t>
            </a:r>
            <a:endParaRPr sz="1600"/>
          </a:p>
        </p:txBody>
      </p:sp>
      <p:sp>
        <p:nvSpPr>
          <p:cNvPr id="242" name="Google Shape;242;p35"/>
          <p:cNvSpPr txBox="1"/>
          <p:nvPr/>
        </p:nvSpPr>
        <p:spPr>
          <a:xfrm>
            <a:off x="203675" y="4577475"/>
            <a:ext cx="8940300" cy="43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1"/>
                </a:solidFill>
                <a:latin typeface="Open Sans"/>
                <a:ea typeface="Open Sans"/>
                <a:cs typeface="Open Sans"/>
                <a:sym typeface="Open Sans"/>
              </a:rPr>
              <a:t>Image Source: </a:t>
            </a:r>
            <a:br>
              <a:rPr lang="en" sz="1800">
                <a:solidFill>
                  <a:schemeClr val="dk1"/>
                </a:solidFill>
                <a:latin typeface="Open Sans"/>
                <a:ea typeface="Open Sans"/>
                <a:cs typeface="Open Sans"/>
                <a:sym typeface="Open Sans"/>
              </a:rPr>
            </a:br>
            <a:r>
              <a:rPr lang="en" sz="1100">
                <a:solidFill>
                  <a:schemeClr val="dk1"/>
                </a:solidFill>
                <a:latin typeface="Open Sans"/>
                <a:ea typeface="Open Sans"/>
                <a:cs typeface="Open Sans"/>
                <a:sym typeface="Open Sans"/>
              </a:rPr>
              <a:t>”BERT: Pre-training of Deep Bidirectional Transformers for Language Understanding”, Devlin et al, </a:t>
            </a:r>
            <a:r>
              <a:rPr lang="en" sz="1100" u="sng">
                <a:solidFill>
                  <a:schemeClr val="hlink"/>
                </a:solidFill>
                <a:hlinkClick r:id="rId4"/>
              </a:rPr>
              <a:t>https://arxiv.org/pdf/1810.04805.pdf</a:t>
            </a:r>
            <a:endParaRPr sz="1100"/>
          </a:p>
        </p:txBody>
      </p:sp>
      <p:sp>
        <p:nvSpPr>
          <p:cNvPr id="243" name="Google Shape;243;p35"/>
          <p:cNvSpPr txBox="1"/>
          <p:nvPr/>
        </p:nvSpPr>
        <p:spPr>
          <a:xfrm>
            <a:off x="311700" y="1147225"/>
            <a:ext cx="8679000" cy="83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Open Sans"/>
                <a:ea typeface="Open Sans"/>
                <a:cs typeface="Open Sans"/>
                <a:sym typeface="Open Sans"/>
              </a:rPr>
              <a:t>Paper with deep insight: </a:t>
            </a:r>
            <a:br>
              <a:rPr b="1" lang="en">
                <a:solidFill>
                  <a:schemeClr val="dk1"/>
                </a:solidFill>
                <a:latin typeface="Open Sans"/>
                <a:ea typeface="Open Sans"/>
                <a:cs typeface="Open Sans"/>
                <a:sym typeface="Open Sans"/>
              </a:rPr>
            </a:br>
            <a:r>
              <a:rPr b="1" lang="en">
                <a:solidFill>
                  <a:schemeClr val="dk1"/>
                </a:solidFill>
                <a:latin typeface="Open Sans"/>
                <a:ea typeface="Open Sans"/>
                <a:cs typeface="Open Sans"/>
                <a:sym typeface="Open Sans"/>
              </a:rPr>
              <a:t>”Deep contextualized word representations”, Peters et al, </a:t>
            </a:r>
            <a:r>
              <a:rPr b="1" lang="en" u="sng">
                <a:solidFill>
                  <a:schemeClr val="hlink"/>
                </a:solidFill>
                <a:hlinkClick r:id="rId5"/>
              </a:rPr>
              <a:t>https://arxiv.org/pdf/1802.05365.pdf</a:t>
            </a:r>
            <a:endParaRPr b="1">
              <a:solidFill>
                <a:schemeClr val="dk1"/>
              </a:solidFill>
            </a:endParaRPr>
          </a:p>
        </p:txBody>
      </p:sp>
      <p:sp>
        <p:nvSpPr>
          <p:cNvPr id="244" name="Google Shape;244;p35"/>
          <p:cNvSpPr/>
          <p:nvPr/>
        </p:nvSpPr>
        <p:spPr>
          <a:xfrm>
            <a:off x="1705275" y="2340075"/>
            <a:ext cx="2664000" cy="439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5" name="Google Shape;245;p35"/>
          <p:cNvCxnSpPr/>
          <p:nvPr/>
        </p:nvCxnSpPr>
        <p:spPr>
          <a:xfrm>
            <a:off x="1381575" y="2385525"/>
            <a:ext cx="247500" cy="97800"/>
          </a:xfrm>
          <a:prstGeom prst="straightConnector1">
            <a:avLst/>
          </a:prstGeom>
          <a:noFill/>
          <a:ln cap="flat" cmpd="sng" w="9525">
            <a:solidFill>
              <a:srgbClr val="FF0000"/>
            </a:solidFill>
            <a:prstDash val="solid"/>
            <a:round/>
            <a:headEnd len="med" w="med" type="none"/>
            <a:tailEnd len="med" w="med" type="triangle"/>
          </a:ln>
        </p:spPr>
      </p:cxnSp>
      <p:sp>
        <p:nvSpPr>
          <p:cNvPr id="246" name="Google Shape;246;p35"/>
          <p:cNvSpPr txBox="1"/>
          <p:nvPr/>
        </p:nvSpPr>
        <p:spPr>
          <a:xfrm>
            <a:off x="235500" y="1987922"/>
            <a:ext cx="2035500" cy="7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Open Sans"/>
                <a:ea typeface="Open Sans"/>
                <a:cs typeface="Open Sans"/>
                <a:sym typeface="Open Sans"/>
              </a:rPr>
              <a:t>Word vectors with context!</a:t>
            </a:r>
            <a:endParaRPr>
              <a:solidFill>
                <a:srgbClr val="FF0000"/>
              </a:solidFill>
              <a:latin typeface="Open Sans"/>
              <a:ea typeface="Open Sans"/>
              <a:cs typeface="Open Sans"/>
              <a:sym typeface="Open Sans"/>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p13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Beam Search</a:t>
            </a:r>
            <a:endParaRPr/>
          </a:p>
        </p:txBody>
      </p:sp>
      <p:sp>
        <p:nvSpPr>
          <p:cNvPr id="1270" name="Google Shape;1270;p13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Best first search potentially requires infinite memory</a:t>
            </a:r>
            <a:endParaRPr/>
          </a:p>
          <a:p>
            <a:pPr indent="-342900" lvl="0" marL="457200" rtl="0" algn="l">
              <a:spcBef>
                <a:spcPts val="0"/>
              </a:spcBef>
              <a:spcAft>
                <a:spcPts val="0"/>
              </a:spcAft>
              <a:buSzPts val="1800"/>
              <a:buChar char="●"/>
            </a:pPr>
            <a:r>
              <a:rPr lang="en"/>
              <a:t>Bound memory by bounding size of the horizon</a:t>
            </a:r>
            <a:endParaRPr/>
          </a:p>
          <a:p>
            <a:pPr indent="-317500" lvl="1" marL="914400" rtl="0" algn="l">
              <a:spcBef>
                <a:spcPts val="0"/>
              </a:spcBef>
              <a:spcAft>
                <a:spcPts val="0"/>
              </a:spcAft>
              <a:buSzPts val="1400"/>
              <a:buChar char="○"/>
            </a:pPr>
            <a:r>
              <a:rPr lang="en"/>
              <a:t>Beam size = number of unexpanded nodes</a:t>
            </a:r>
            <a:endParaRPr/>
          </a:p>
          <a:p>
            <a:pPr indent="-317500" lvl="1" marL="914400" rtl="0" algn="l">
              <a:spcBef>
                <a:spcPts val="0"/>
              </a:spcBef>
              <a:spcAft>
                <a:spcPts val="0"/>
              </a:spcAft>
              <a:buSzPts val="1400"/>
              <a:buChar char="○"/>
            </a:pPr>
            <a:r>
              <a:rPr lang="en"/>
              <a:t>Expand best node → stack rank → apply beam size</a:t>
            </a:r>
            <a:endParaRPr/>
          </a:p>
          <a:p>
            <a:pPr indent="-342900" lvl="0" marL="457200" rtl="0" algn="l">
              <a:spcBef>
                <a:spcPts val="0"/>
              </a:spcBef>
              <a:spcAft>
                <a:spcPts val="0"/>
              </a:spcAft>
              <a:buSzPts val="1800"/>
              <a:buChar char="●"/>
            </a:pPr>
            <a:r>
              <a:rPr lang="en"/>
              <a:t>Non-optimal solution</a:t>
            </a:r>
            <a:endParaRPr/>
          </a:p>
          <a:p>
            <a:pPr indent="-342900" lvl="0" marL="457200" rtl="0" algn="l">
              <a:spcBef>
                <a:spcPts val="0"/>
              </a:spcBef>
              <a:spcAft>
                <a:spcPts val="0"/>
              </a:spcAft>
              <a:buSzPts val="1800"/>
              <a:buChar char="●"/>
            </a:pPr>
            <a:r>
              <a:rPr lang="en"/>
              <a:t>Softmax layer provides heuristic</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p135"/>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a:t>
            </a:r>
            <a:r>
              <a:rPr b="1" lang="en"/>
              <a:t>P(f | e)</a:t>
            </a:r>
            <a:r>
              <a:rPr lang="en"/>
              <a:t> ?</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13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IBM Model 1</a:t>
            </a:r>
            <a:endParaRPr/>
          </a:p>
        </p:txBody>
      </p:sp>
      <p:sp>
        <p:nvSpPr>
          <p:cNvPr id="1281" name="Google Shape;1281;p136"/>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Noisy-channel translation </a:t>
            </a:r>
            <a:r>
              <a:rPr b="1" lang="en"/>
              <a:t>f → e</a:t>
            </a:r>
            <a:endParaRPr/>
          </a:p>
          <a:p>
            <a:pPr indent="0" lvl="0" marL="0" rtl="0" algn="l">
              <a:spcBef>
                <a:spcPts val="1600"/>
              </a:spcBef>
              <a:spcAft>
                <a:spcPts val="0"/>
              </a:spcAft>
              <a:buNone/>
            </a:pPr>
            <a:r>
              <a:rPr lang="en"/>
              <a:t>Model: generative process </a:t>
            </a:r>
            <a:r>
              <a:rPr b="1" lang="en"/>
              <a:t>e → f </a:t>
            </a:r>
            <a:r>
              <a:rPr lang="en"/>
              <a:t> with P(f | e)</a:t>
            </a:r>
            <a:endParaRPr/>
          </a:p>
          <a:p>
            <a:pPr indent="-317500" lvl="0" marL="457200" rtl="0" algn="l">
              <a:lnSpc>
                <a:spcPct val="115000"/>
              </a:lnSpc>
              <a:spcBef>
                <a:spcPts val="1600"/>
              </a:spcBef>
              <a:spcAft>
                <a:spcPts val="0"/>
              </a:spcAft>
              <a:buClr>
                <a:srgbClr val="9900FF"/>
              </a:buClr>
              <a:buSzPts val="1400"/>
              <a:buAutoNum type="arabicPeriod"/>
            </a:pPr>
            <a:r>
              <a:rPr b="1" lang="en">
                <a:solidFill>
                  <a:srgbClr val="9900FF"/>
                </a:solidFill>
              </a:rPr>
              <a:t>Sample a length m ∼ Q(m)</a:t>
            </a:r>
            <a:endParaRPr b="1">
              <a:solidFill>
                <a:srgbClr val="9900FF"/>
              </a:solidFill>
            </a:endParaRPr>
          </a:p>
          <a:p>
            <a:pPr indent="-304800" lvl="1" marL="914400" rtl="0" algn="l">
              <a:lnSpc>
                <a:spcPct val="115000"/>
              </a:lnSpc>
              <a:spcBef>
                <a:spcPts val="1000"/>
              </a:spcBef>
              <a:spcAft>
                <a:spcPts val="0"/>
              </a:spcAft>
              <a:buClr>
                <a:srgbClr val="9900FF"/>
              </a:buClr>
              <a:buSzPts val="1200"/>
              <a:buChar char="○"/>
            </a:pPr>
            <a:r>
              <a:rPr lang="en">
                <a:solidFill>
                  <a:srgbClr val="9900FF"/>
                </a:solidFill>
              </a:rPr>
              <a:t>Distribution Q(m) doesn’t matter!</a:t>
            </a:r>
            <a:endParaRPr>
              <a:solidFill>
                <a:srgbClr val="9900FF"/>
              </a:solidFill>
            </a:endParaRPr>
          </a:p>
          <a:p>
            <a:pPr indent="-317500" lvl="0" marL="457200" rtl="0" algn="l">
              <a:lnSpc>
                <a:spcPct val="115000"/>
              </a:lnSpc>
              <a:spcBef>
                <a:spcPts val="1000"/>
              </a:spcBef>
              <a:spcAft>
                <a:spcPts val="0"/>
              </a:spcAft>
              <a:buClr>
                <a:srgbClr val="999999"/>
              </a:buClr>
              <a:buSzPts val="1400"/>
              <a:buAutoNum type="arabicPeriod"/>
            </a:pPr>
            <a:r>
              <a:rPr lang="en">
                <a:solidFill>
                  <a:srgbClr val="999999"/>
                </a:solidFill>
              </a:rPr>
              <a:t>Sample an alignment </a:t>
            </a:r>
            <a:r>
              <a:rPr b="1" lang="en">
                <a:solidFill>
                  <a:srgbClr val="999999"/>
                </a:solidFill>
              </a:rPr>
              <a:t>{a</a:t>
            </a:r>
            <a:r>
              <a:rPr b="1" baseline="-25000" lang="en">
                <a:solidFill>
                  <a:srgbClr val="999999"/>
                </a:solidFill>
              </a:rPr>
              <a:t>i</a:t>
            </a:r>
            <a:r>
              <a:rPr b="1" lang="en">
                <a:solidFill>
                  <a:srgbClr val="999999"/>
                </a:solidFill>
              </a:rPr>
              <a:t>}</a:t>
            </a:r>
            <a:r>
              <a:rPr lang="en">
                <a:solidFill>
                  <a:srgbClr val="999999"/>
                </a:solidFill>
              </a:rPr>
              <a:t> for i = 1,...,m</a:t>
            </a:r>
            <a:endParaRPr>
              <a:solidFill>
                <a:srgbClr val="999999"/>
              </a:solidFill>
            </a:endParaRPr>
          </a:p>
          <a:p>
            <a:pPr indent="-317500" lvl="0" marL="457200" rtl="0" algn="l">
              <a:lnSpc>
                <a:spcPct val="115000"/>
              </a:lnSpc>
              <a:spcBef>
                <a:spcPts val="1000"/>
              </a:spcBef>
              <a:spcAft>
                <a:spcPts val="1000"/>
              </a:spcAft>
              <a:buClr>
                <a:srgbClr val="999999"/>
              </a:buClr>
              <a:buSzPts val="1400"/>
              <a:buAutoNum type="arabicPeriod"/>
            </a:pPr>
            <a:r>
              <a:rPr lang="en">
                <a:solidFill>
                  <a:srgbClr val="999999"/>
                </a:solidFill>
              </a:rPr>
              <a:t>Sample a word </a:t>
            </a:r>
            <a:r>
              <a:rPr b="1" lang="en">
                <a:solidFill>
                  <a:srgbClr val="999999"/>
                </a:solidFill>
              </a:rPr>
              <a:t>f</a:t>
            </a:r>
            <a:r>
              <a:rPr b="1" baseline="-25000" lang="en">
                <a:solidFill>
                  <a:srgbClr val="999999"/>
                </a:solidFill>
              </a:rPr>
              <a:t>i</a:t>
            </a:r>
            <a:r>
              <a:rPr lang="en">
                <a:solidFill>
                  <a:srgbClr val="999999"/>
                </a:solidFill>
              </a:rPr>
              <a:t> from </a:t>
            </a:r>
            <a:r>
              <a:rPr b="1" lang="en">
                <a:solidFill>
                  <a:srgbClr val="999999"/>
                </a:solidFill>
              </a:rPr>
              <a:t>t(f | e</a:t>
            </a:r>
            <a:r>
              <a:rPr b="1" baseline="-25000" lang="en">
                <a:solidFill>
                  <a:srgbClr val="999999"/>
                </a:solidFill>
              </a:rPr>
              <a:t>ai</a:t>
            </a:r>
            <a:r>
              <a:rPr b="1" lang="en">
                <a:solidFill>
                  <a:srgbClr val="999999"/>
                </a:solidFill>
              </a:rPr>
              <a:t>)</a:t>
            </a:r>
            <a:endParaRPr>
              <a:solidFill>
                <a:srgbClr val="999999"/>
              </a:solidFill>
            </a:endParaRPr>
          </a:p>
        </p:txBody>
      </p:sp>
      <p:grpSp>
        <p:nvGrpSpPr>
          <p:cNvPr id="1282" name="Google Shape;1282;p136"/>
          <p:cNvGrpSpPr/>
          <p:nvPr/>
        </p:nvGrpSpPr>
        <p:grpSpPr>
          <a:xfrm>
            <a:off x="4643825" y="1610188"/>
            <a:ext cx="4096475" cy="2241125"/>
            <a:chOff x="4643825" y="1610188"/>
            <a:chExt cx="4096475" cy="2241125"/>
          </a:xfrm>
        </p:grpSpPr>
        <p:grpSp>
          <p:nvGrpSpPr>
            <p:cNvPr id="1283" name="Google Shape;1283;p136"/>
            <p:cNvGrpSpPr/>
            <p:nvPr/>
          </p:nvGrpSpPr>
          <p:grpSpPr>
            <a:xfrm>
              <a:off x="4643825" y="1610188"/>
              <a:ext cx="3000650" cy="2241125"/>
              <a:chOff x="5115900" y="1481425"/>
              <a:chExt cx="3000650" cy="2241125"/>
            </a:xfrm>
          </p:grpSpPr>
          <p:grpSp>
            <p:nvGrpSpPr>
              <p:cNvPr id="1284" name="Google Shape;1284;p136"/>
              <p:cNvGrpSpPr/>
              <p:nvPr/>
            </p:nvGrpSpPr>
            <p:grpSpPr>
              <a:xfrm>
                <a:off x="5115900" y="1481425"/>
                <a:ext cx="3000650" cy="395700"/>
                <a:chOff x="5115900" y="1481425"/>
                <a:chExt cx="3000650" cy="395700"/>
              </a:xfrm>
            </p:grpSpPr>
            <p:sp>
              <p:nvSpPr>
                <p:cNvPr id="1285" name="Google Shape;1285;p136"/>
                <p:cNvSpPr/>
                <p:nvPr/>
              </p:nvSpPr>
              <p:spPr>
                <a:xfrm>
                  <a:off x="5115900" y="1481425"/>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the</a:t>
                  </a:r>
                  <a:endParaRPr/>
                </a:p>
              </p:txBody>
            </p:sp>
            <p:sp>
              <p:nvSpPr>
                <p:cNvPr id="1286" name="Google Shape;1286;p136"/>
                <p:cNvSpPr/>
                <p:nvPr/>
              </p:nvSpPr>
              <p:spPr>
                <a:xfrm>
                  <a:off x="6188425" y="1481425"/>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blue</a:t>
                  </a:r>
                  <a:endParaRPr/>
                </a:p>
              </p:txBody>
            </p:sp>
            <p:sp>
              <p:nvSpPr>
                <p:cNvPr id="1287" name="Google Shape;1287;p136"/>
                <p:cNvSpPr/>
                <p:nvPr/>
              </p:nvSpPr>
              <p:spPr>
                <a:xfrm>
                  <a:off x="7260950" y="1481425"/>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house</a:t>
                  </a:r>
                  <a:endParaRPr/>
                </a:p>
              </p:txBody>
            </p:sp>
          </p:grpSp>
          <p:grpSp>
            <p:nvGrpSpPr>
              <p:cNvPr id="1288" name="Google Shape;1288;p136"/>
              <p:cNvGrpSpPr/>
              <p:nvPr/>
            </p:nvGrpSpPr>
            <p:grpSpPr>
              <a:xfrm>
                <a:off x="5115900" y="3326850"/>
                <a:ext cx="3000650" cy="395700"/>
                <a:chOff x="5115900" y="3326850"/>
                <a:chExt cx="3000650" cy="395700"/>
              </a:xfrm>
            </p:grpSpPr>
            <p:sp>
              <p:nvSpPr>
                <p:cNvPr id="1289" name="Google Shape;1289;p136"/>
                <p:cNvSpPr/>
                <p:nvPr/>
              </p:nvSpPr>
              <p:spPr>
                <a:xfrm>
                  <a:off x="5115900" y="3326850"/>
                  <a:ext cx="855600" cy="395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0" name="Google Shape;1290;p136"/>
                <p:cNvSpPr/>
                <p:nvPr/>
              </p:nvSpPr>
              <p:spPr>
                <a:xfrm>
                  <a:off x="6188425" y="3326850"/>
                  <a:ext cx="855600" cy="395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1" name="Google Shape;1291;p136"/>
                <p:cNvSpPr/>
                <p:nvPr/>
              </p:nvSpPr>
              <p:spPr>
                <a:xfrm>
                  <a:off x="7260950" y="3326850"/>
                  <a:ext cx="855600" cy="395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sp>
          <p:nvSpPr>
            <p:cNvPr id="1292" name="Google Shape;1292;p136"/>
            <p:cNvSpPr/>
            <p:nvPr/>
          </p:nvSpPr>
          <p:spPr>
            <a:xfrm>
              <a:off x="7884700" y="1610188"/>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NULL</a:t>
              </a:r>
              <a:endParaRPr/>
            </a:p>
          </p:txBody>
        </p:sp>
      </p:grpSp>
      <p:sp>
        <p:nvSpPr>
          <p:cNvPr id="1293" name="Google Shape;1293;p136"/>
          <p:cNvSpPr/>
          <p:nvPr/>
        </p:nvSpPr>
        <p:spPr>
          <a:xfrm>
            <a:off x="7884700" y="3455613"/>
            <a:ext cx="855600" cy="395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m = 3</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13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IBM Model 1</a:t>
            </a:r>
            <a:endParaRPr/>
          </a:p>
        </p:txBody>
      </p:sp>
      <p:sp>
        <p:nvSpPr>
          <p:cNvPr id="1299" name="Google Shape;1299;p137"/>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Noisy-channel translation </a:t>
            </a:r>
            <a:r>
              <a:rPr b="1" lang="en"/>
              <a:t>f → e</a:t>
            </a:r>
            <a:endParaRPr/>
          </a:p>
          <a:p>
            <a:pPr indent="0" lvl="0" marL="0" rtl="0" algn="l">
              <a:spcBef>
                <a:spcPts val="1600"/>
              </a:spcBef>
              <a:spcAft>
                <a:spcPts val="0"/>
              </a:spcAft>
              <a:buNone/>
            </a:pPr>
            <a:r>
              <a:rPr lang="en"/>
              <a:t>Model: generative process </a:t>
            </a:r>
            <a:r>
              <a:rPr b="1" lang="en"/>
              <a:t>e → f </a:t>
            </a:r>
            <a:r>
              <a:rPr lang="en"/>
              <a:t> with P(f | e)</a:t>
            </a:r>
            <a:endParaRPr/>
          </a:p>
          <a:p>
            <a:pPr indent="-317500" lvl="0" marL="457200" rtl="0" algn="l">
              <a:lnSpc>
                <a:spcPct val="115000"/>
              </a:lnSpc>
              <a:spcBef>
                <a:spcPts val="1600"/>
              </a:spcBef>
              <a:spcAft>
                <a:spcPts val="0"/>
              </a:spcAft>
              <a:buClr>
                <a:srgbClr val="999999"/>
              </a:buClr>
              <a:buSzPts val="1400"/>
              <a:buAutoNum type="arabicPeriod"/>
            </a:pPr>
            <a:r>
              <a:rPr lang="en">
                <a:solidFill>
                  <a:srgbClr val="999999"/>
                </a:solidFill>
              </a:rPr>
              <a:t>Sample a length m ∼ Q(m)</a:t>
            </a:r>
            <a:endParaRPr>
              <a:solidFill>
                <a:srgbClr val="999999"/>
              </a:solidFill>
            </a:endParaRPr>
          </a:p>
          <a:p>
            <a:pPr indent="-304800" lvl="1" marL="914400" rtl="0" algn="l">
              <a:lnSpc>
                <a:spcPct val="115000"/>
              </a:lnSpc>
              <a:spcBef>
                <a:spcPts val="1000"/>
              </a:spcBef>
              <a:spcAft>
                <a:spcPts val="0"/>
              </a:spcAft>
              <a:buClr>
                <a:srgbClr val="999999"/>
              </a:buClr>
              <a:buSzPts val="1200"/>
              <a:buChar char="○"/>
            </a:pPr>
            <a:r>
              <a:rPr lang="en">
                <a:solidFill>
                  <a:srgbClr val="999999"/>
                </a:solidFill>
              </a:rPr>
              <a:t>Distribution Q(m) doesn’t matter!</a:t>
            </a:r>
            <a:endParaRPr>
              <a:solidFill>
                <a:srgbClr val="999999"/>
              </a:solidFill>
            </a:endParaRPr>
          </a:p>
          <a:p>
            <a:pPr indent="-317500" lvl="0" marL="457200" rtl="0" algn="l">
              <a:lnSpc>
                <a:spcPct val="115000"/>
              </a:lnSpc>
              <a:spcBef>
                <a:spcPts val="1000"/>
              </a:spcBef>
              <a:spcAft>
                <a:spcPts val="0"/>
              </a:spcAft>
              <a:buClr>
                <a:srgbClr val="9900FF"/>
              </a:buClr>
              <a:buSzPts val="1400"/>
              <a:buAutoNum type="arabicPeriod"/>
            </a:pPr>
            <a:r>
              <a:rPr b="1" lang="en">
                <a:solidFill>
                  <a:srgbClr val="9900FF"/>
                </a:solidFill>
              </a:rPr>
              <a:t>Sample an alignment {a</a:t>
            </a:r>
            <a:r>
              <a:rPr b="1" baseline="-25000" lang="en">
                <a:solidFill>
                  <a:srgbClr val="9900FF"/>
                </a:solidFill>
              </a:rPr>
              <a:t>i</a:t>
            </a:r>
            <a:r>
              <a:rPr b="1" lang="en">
                <a:solidFill>
                  <a:srgbClr val="9900FF"/>
                </a:solidFill>
              </a:rPr>
              <a:t>} for i = 1,...,m</a:t>
            </a:r>
            <a:endParaRPr b="1">
              <a:solidFill>
                <a:srgbClr val="9900FF"/>
              </a:solidFill>
            </a:endParaRPr>
          </a:p>
          <a:p>
            <a:pPr indent="-304800" lvl="1" marL="914400" rtl="0" algn="l">
              <a:spcBef>
                <a:spcPts val="1000"/>
              </a:spcBef>
              <a:spcAft>
                <a:spcPts val="0"/>
              </a:spcAft>
              <a:buClr>
                <a:srgbClr val="9900FF"/>
              </a:buClr>
              <a:buSzPts val="1200"/>
              <a:buChar char="○"/>
            </a:pPr>
            <a:r>
              <a:rPr b="1" lang="en" sz="1400">
                <a:solidFill>
                  <a:srgbClr val="9900FF"/>
                </a:solidFill>
              </a:rPr>
              <a:t>a</a:t>
            </a:r>
            <a:r>
              <a:rPr b="1" baseline="-25000" lang="en" sz="1400">
                <a:solidFill>
                  <a:srgbClr val="9900FF"/>
                </a:solidFill>
              </a:rPr>
              <a:t>i</a:t>
            </a:r>
            <a:r>
              <a:rPr b="1" lang="en" sz="1400">
                <a:solidFill>
                  <a:srgbClr val="9900FF"/>
                </a:solidFill>
              </a:rPr>
              <a:t> </a:t>
            </a:r>
            <a:r>
              <a:rPr lang="en" sz="1400">
                <a:solidFill>
                  <a:srgbClr val="9900FF"/>
                </a:solidFill>
              </a:rPr>
              <a:t>∼ Uniform(0, ℓ + 1)</a:t>
            </a:r>
            <a:endParaRPr sz="1400">
              <a:solidFill>
                <a:srgbClr val="9900FF"/>
              </a:solidFill>
            </a:endParaRPr>
          </a:p>
          <a:p>
            <a:pPr indent="-317500" lvl="1" marL="914400" rtl="0" algn="l">
              <a:spcBef>
                <a:spcPts val="1000"/>
              </a:spcBef>
              <a:spcAft>
                <a:spcPts val="0"/>
              </a:spcAft>
              <a:buClr>
                <a:srgbClr val="9900FF"/>
              </a:buClr>
              <a:buSzPts val="1400"/>
              <a:buChar char="○"/>
            </a:pPr>
            <a:r>
              <a:rPr b="1" lang="en" sz="1400">
                <a:solidFill>
                  <a:srgbClr val="9900FF"/>
                </a:solidFill>
              </a:rPr>
              <a:t>a</a:t>
            </a:r>
            <a:r>
              <a:rPr b="1" baseline="-25000" lang="en" sz="1400">
                <a:solidFill>
                  <a:srgbClr val="9900FF"/>
                </a:solidFill>
              </a:rPr>
              <a:t>i</a:t>
            </a:r>
            <a:r>
              <a:rPr lang="en" sz="1400">
                <a:solidFill>
                  <a:srgbClr val="9900FF"/>
                </a:solidFill>
              </a:rPr>
              <a:t> independent</a:t>
            </a:r>
            <a:endParaRPr sz="1400">
              <a:solidFill>
                <a:srgbClr val="9900FF"/>
              </a:solidFill>
            </a:endParaRPr>
          </a:p>
          <a:p>
            <a:pPr indent="-317500" lvl="0" marL="457200" rtl="0" algn="l">
              <a:lnSpc>
                <a:spcPct val="115000"/>
              </a:lnSpc>
              <a:spcBef>
                <a:spcPts val="1000"/>
              </a:spcBef>
              <a:spcAft>
                <a:spcPts val="1000"/>
              </a:spcAft>
              <a:buClr>
                <a:srgbClr val="999999"/>
              </a:buClr>
              <a:buSzPts val="1400"/>
              <a:buAutoNum type="arabicPeriod"/>
            </a:pPr>
            <a:r>
              <a:rPr lang="en">
                <a:solidFill>
                  <a:srgbClr val="999999"/>
                </a:solidFill>
              </a:rPr>
              <a:t>Sample a word </a:t>
            </a:r>
            <a:r>
              <a:rPr b="1" lang="en">
                <a:solidFill>
                  <a:srgbClr val="999999"/>
                </a:solidFill>
              </a:rPr>
              <a:t>f</a:t>
            </a:r>
            <a:r>
              <a:rPr b="1" baseline="-25000" lang="en">
                <a:solidFill>
                  <a:srgbClr val="999999"/>
                </a:solidFill>
              </a:rPr>
              <a:t>i</a:t>
            </a:r>
            <a:r>
              <a:rPr lang="en">
                <a:solidFill>
                  <a:srgbClr val="999999"/>
                </a:solidFill>
              </a:rPr>
              <a:t> from </a:t>
            </a:r>
            <a:r>
              <a:rPr b="1" lang="en">
                <a:solidFill>
                  <a:srgbClr val="999999"/>
                </a:solidFill>
              </a:rPr>
              <a:t>t(f | e</a:t>
            </a:r>
            <a:r>
              <a:rPr b="1" baseline="-25000" lang="en">
                <a:solidFill>
                  <a:srgbClr val="999999"/>
                </a:solidFill>
              </a:rPr>
              <a:t>ai</a:t>
            </a:r>
            <a:r>
              <a:rPr b="1" lang="en">
                <a:solidFill>
                  <a:srgbClr val="999999"/>
                </a:solidFill>
              </a:rPr>
              <a:t>)</a:t>
            </a:r>
            <a:endParaRPr>
              <a:solidFill>
                <a:srgbClr val="999999"/>
              </a:solidFill>
            </a:endParaRPr>
          </a:p>
        </p:txBody>
      </p:sp>
      <p:sp>
        <p:nvSpPr>
          <p:cNvPr id="1300" name="Google Shape;1300;p137"/>
          <p:cNvSpPr/>
          <p:nvPr/>
        </p:nvSpPr>
        <p:spPr>
          <a:xfrm>
            <a:off x="7884700" y="3455613"/>
            <a:ext cx="855600" cy="395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m = 3</a:t>
            </a:r>
            <a:endParaRPr/>
          </a:p>
        </p:txBody>
      </p:sp>
      <p:grpSp>
        <p:nvGrpSpPr>
          <p:cNvPr id="1301" name="Google Shape;1301;p137"/>
          <p:cNvGrpSpPr/>
          <p:nvPr/>
        </p:nvGrpSpPr>
        <p:grpSpPr>
          <a:xfrm>
            <a:off x="4643825" y="1610188"/>
            <a:ext cx="4096475" cy="2241125"/>
            <a:chOff x="4643825" y="1610188"/>
            <a:chExt cx="4096475" cy="2241125"/>
          </a:xfrm>
        </p:grpSpPr>
        <p:grpSp>
          <p:nvGrpSpPr>
            <p:cNvPr id="1302" name="Google Shape;1302;p137"/>
            <p:cNvGrpSpPr/>
            <p:nvPr/>
          </p:nvGrpSpPr>
          <p:grpSpPr>
            <a:xfrm>
              <a:off x="4643825" y="1610188"/>
              <a:ext cx="3000650" cy="2241125"/>
              <a:chOff x="5115900" y="1481425"/>
              <a:chExt cx="3000650" cy="2241125"/>
            </a:xfrm>
          </p:grpSpPr>
          <p:grpSp>
            <p:nvGrpSpPr>
              <p:cNvPr id="1303" name="Google Shape;1303;p137"/>
              <p:cNvGrpSpPr/>
              <p:nvPr/>
            </p:nvGrpSpPr>
            <p:grpSpPr>
              <a:xfrm>
                <a:off x="5115900" y="1481425"/>
                <a:ext cx="3000650" cy="395700"/>
                <a:chOff x="5115900" y="1481425"/>
                <a:chExt cx="3000650" cy="395700"/>
              </a:xfrm>
            </p:grpSpPr>
            <p:sp>
              <p:nvSpPr>
                <p:cNvPr id="1304" name="Google Shape;1304;p137"/>
                <p:cNvSpPr/>
                <p:nvPr/>
              </p:nvSpPr>
              <p:spPr>
                <a:xfrm>
                  <a:off x="5115900" y="1481425"/>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the</a:t>
                  </a:r>
                  <a:endParaRPr/>
                </a:p>
              </p:txBody>
            </p:sp>
            <p:sp>
              <p:nvSpPr>
                <p:cNvPr id="1305" name="Google Shape;1305;p137"/>
                <p:cNvSpPr/>
                <p:nvPr/>
              </p:nvSpPr>
              <p:spPr>
                <a:xfrm>
                  <a:off x="6188425" y="1481425"/>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blue</a:t>
                  </a:r>
                  <a:endParaRPr/>
                </a:p>
              </p:txBody>
            </p:sp>
            <p:sp>
              <p:nvSpPr>
                <p:cNvPr id="1306" name="Google Shape;1306;p137"/>
                <p:cNvSpPr/>
                <p:nvPr/>
              </p:nvSpPr>
              <p:spPr>
                <a:xfrm>
                  <a:off x="7260950" y="1481425"/>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house</a:t>
                  </a:r>
                  <a:endParaRPr/>
                </a:p>
              </p:txBody>
            </p:sp>
          </p:grpSp>
          <p:grpSp>
            <p:nvGrpSpPr>
              <p:cNvPr id="1307" name="Google Shape;1307;p137"/>
              <p:cNvGrpSpPr/>
              <p:nvPr/>
            </p:nvGrpSpPr>
            <p:grpSpPr>
              <a:xfrm>
                <a:off x="5115900" y="3326850"/>
                <a:ext cx="3000650" cy="395700"/>
                <a:chOff x="5115900" y="3326850"/>
                <a:chExt cx="3000650" cy="395700"/>
              </a:xfrm>
            </p:grpSpPr>
            <p:sp>
              <p:nvSpPr>
                <p:cNvPr id="1308" name="Google Shape;1308;p137"/>
                <p:cNvSpPr/>
                <p:nvPr/>
              </p:nvSpPr>
              <p:spPr>
                <a:xfrm>
                  <a:off x="5115900" y="3326850"/>
                  <a:ext cx="855600" cy="395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37"/>
                <p:cNvSpPr/>
                <p:nvPr/>
              </p:nvSpPr>
              <p:spPr>
                <a:xfrm>
                  <a:off x="6188425" y="3326850"/>
                  <a:ext cx="855600" cy="395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0" name="Google Shape;1310;p137"/>
                <p:cNvSpPr/>
                <p:nvPr/>
              </p:nvSpPr>
              <p:spPr>
                <a:xfrm>
                  <a:off x="7260950" y="3326850"/>
                  <a:ext cx="855600" cy="395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cxnSp>
            <p:nvCxnSpPr>
              <p:cNvPr id="1311" name="Google Shape;1311;p137"/>
              <p:cNvCxnSpPr>
                <a:stCxn id="1304" idx="2"/>
                <a:endCxn id="1308" idx="0"/>
              </p:cNvCxnSpPr>
              <p:nvPr/>
            </p:nvCxnSpPr>
            <p:spPr>
              <a:xfrm>
                <a:off x="5543700" y="1877125"/>
                <a:ext cx="0" cy="1449600"/>
              </a:xfrm>
              <a:prstGeom prst="straightConnector1">
                <a:avLst/>
              </a:prstGeom>
              <a:noFill/>
              <a:ln cap="flat" cmpd="sng" w="28575">
                <a:solidFill>
                  <a:schemeClr val="accent5"/>
                </a:solidFill>
                <a:prstDash val="solid"/>
                <a:round/>
                <a:headEnd len="med" w="med" type="none"/>
                <a:tailEnd len="med" w="med" type="triangle"/>
              </a:ln>
            </p:spPr>
          </p:cxnSp>
        </p:grpSp>
        <p:sp>
          <p:nvSpPr>
            <p:cNvPr id="1312" name="Google Shape;1312;p137"/>
            <p:cNvSpPr/>
            <p:nvPr/>
          </p:nvSpPr>
          <p:spPr>
            <a:xfrm>
              <a:off x="7884700" y="1610188"/>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NULL</a:t>
              </a:r>
              <a:endParaRPr/>
            </a:p>
          </p:txBody>
        </p:sp>
      </p:grpSp>
      <p:sp>
        <p:nvSpPr>
          <p:cNvPr id="1313" name="Google Shape;1313;p137"/>
          <p:cNvSpPr/>
          <p:nvPr/>
        </p:nvSpPr>
        <p:spPr>
          <a:xfrm>
            <a:off x="5083500" y="2768100"/>
            <a:ext cx="704100" cy="395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a:t>
            </a:r>
            <a:r>
              <a:rPr baseline="-25000" lang="en" sz="1200"/>
              <a:t>1</a:t>
            </a:r>
            <a:r>
              <a:rPr lang="en" sz="1200"/>
              <a:t> = 1</a:t>
            </a:r>
            <a:endParaRPr sz="1200"/>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13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IBM Model 1</a:t>
            </a:r>
            <a:endParaRPr/>
          </a:p>
        </p:txBody>
      </p:sp>
      <p:sp>
        <p:nvSpPr>
          <p:cNvPr id="1319" name="Google Shape;1319;p138"/>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Noisy-channel translation </a:t>
            </a:r>
            <a:r>
              <a:rPr b="1" lang="en"/>
              <a:t>f → e</a:t>
            </a:r>
            <a:endParaRPr/>
          </a:p>
          <a:p>
            <a:pPr indent="0" lvl="0" marL="0" rtl="0" algn="l">
              <a:spcBef>
                <a:spcPts val="1600"/>
              </a:spcBef>
              <a:spcAft>
                <a:spcPts val="0"/>
              </a:spcAft>
              <a:buNone/>
            </a:pPr>
            <a:r>
              <a:rPr lang="en"/>
              <a:t>Model: generative process </a:t>
            </a:r>
            <a:r>
              <a:rPr b="1" lang="en"/>
              <a:t>e → f </a:t>
            </a:r>
            <a:r>
              <a:rPr lang="en"/>
              <a:t> with P(f | e)</a:t>
            </a:r>
            <a:endParaRPr/>
          </a:p>
          <a:p>
            <a:pPr indent="-317500" lvl="0" marL="457200" rtl="0" algn="l">
              <a:lnSpc>
                <a:spcPct val="115000"/>
              </a:lnSpc>
              <a:spcBef>
                <a:spcPts val="1600"/>
              </a:spcBef>
              <a:spcAft>
                <a:spcPts val="0"/>
              </a:spcAft>
              <a:buClr>
                <a:srgbClr val="999999"/>
              </a:buClr>
              <a:buSzPts val="1400"/>
              <a:buAutoNum type="arabicPeriod"/>
            </a:pPr>
            <a:r>
              <a:rPr lang="en">
                <a:solidFill>
                  <a:srgbClr val="999999"/>
                </a:solidFill>
              </a:rPr>
              <a:t>Sample a length m ∼ Q(m)</a:t>
            </a:r>
            <a:endParaRPr>
              <a:solidFill>
                <a:srgbClr val="999999"/>
              </a:solidFill>
            </a:endParaRPr>
          </a:p>
          <a:p>
            <a:pPr indent="-304800" lvl="1" marL="914400" rtl="0" algn="l">
              <a:lnSpc>
                <a:spcPct val="115000"/>
              </a:lnSpc>
              <a:spcBef>
                <a:spcPts val="1000"/>
              </a:spcBef>
              <a:spcAft>
                <a:spcPts val="0"/>
              </a:spcAft>
              <a:buClr>
                <a:srgbClr val="999999"/>
              </a:buClr>
              <a:buSzPts val="1200"/>
              <a:buChar char="○"/>
            </a:pPr>
            <a:r>
              <a:rPr lang="en">
                <a:solidFill>
                  <a:srgbClr val="999999"/>
                </a:solidFill>
              </a:rPr>
              <a:t>Distribution Q(m) doesn’t matter!</a:t>
            </a:r>
            <a:endParaRPr>
              <a:solidFill>
                <a:srgbClr val="999999"/>
              </a:solidFill>
            </a:endParaRPr>
          </a:p>
          <a:p>
            <a:pPr indent="-317500" lvl="0" marL="457200" rtl="0" algn="l">
              <a:lnSpc>
                <a:spcPct val="115000"/>
              </a:lnSpc>
              <a:spcBef>
                <a:spcPts val="1000"/>
              </a:spcBef>
              <a:spcAft>
                <a:spcPts val="0"/>
              </a:spcAft>
              <a:buClr>
                <a:srgbClr val="9900FF"/>
              </a:buClr>
              <a:buSzPts val="1400"/>
              <a:buAutoNum type="arabicPeriod"/>
            </a:pPr>
            <a:r>
              <a:rPr b="1" lang="en">
                <a:solidFill>
                  <a:srgbClr val="9900FF"/>
                </a:solidFill>
              </a:rPr>
              <a:t>Sample an alignment {a</a:t>
            </a:r>
            <a:r>
              <a:rPr b="1" baseline="-25000" lang="en">
                <a:solidFill>
                  <a:srgbClr val="9900FF"/>
                </a:solidFill>
              </a:rPr>
              <a:t>i</a:t>
            </a:r>
            <a:r>
              <a:rPr b="1" lang="en">
                <a:solidFill>
                  <a:srgbClr val="9900FF"/>
                </a:solidFill>
              </a:rPr>
              <a:t>} for i = 1,...,m</a:t>
            </a:r>
            <a:endParaRPr b="1">
              <a:solidFill>
                <a:srgbClr val="9900FF"/>
              </a:solidFill>
            </a:endParaRPr>
          </a:p>
          <a:p>
            <a:pPr indent="-304800" lvl="1" marL="914400" rtl="0" algn="l">
              <a:spcBef>
                <a:spcPts val="1000"/>
              </a:spcBef>
              <a:spcAft>
                <a:spcPts val="0"/>
              </a:spcAft>
              <a:buClr>
                <a:srgbClr val="9900FF"/>
              </a:buClr>
              <a:buSzPts val="1200"/>
              <a:buChar char="○"/>
            </a:pPr>
            <a:r>
              <a:rPr b="1" lang="en" sz="1400">
                <a:solidFill>
                  <a:srgbClr val="9900FF"/>
                </a:solidFill>
              </a:rPr>
              <a:t>a</a:t>
            </a:r>
            <a:r>
              <a:rPr b="1" baseline="-25000" lang="en" sz="1400">
                <a:solidFill>
                  <a:srgbClr val="9900FF"/>
                </a:solidFill>
              </a:rPr>
              <a:t>i</a:t>
            </a:r>
            <a:r>
              <a:rPr b="1" lang="en" sz="1400">
                <a:solidFill>
                  <a:srgbClr val="9900FF"/>
                </a:solidFill>
              </a:rPr>
              <a:t> </a:t>
            </a:r>
            <a:r>
              <a:rPr lang="en" sz="1400">
                <a:solidFill>
                  <a:srgbClr val="9900FF"/>
                </a:solidFill>
              </a:rPr>
              <a:t>∼ Uniform(0, ℓ + 1)</a:t>
            </a:r>
            <a:endParaRPr sz="1400">
              <a:solidFill>
                <a:srgbClr val="9900FF"/>
              </a:solidFill>
            </a:endParaRPr>
          </a:p>
          <a:p>
            <a:pPr indent="-317500" lvl="1" marL="914400" rtl="0" algn="l">
              <a:spcBef>
                <a:spcPts val="1000"/>
              </a:spcBef>
              <a:spcAft>
                <a:spcPts val="0"/>
              </a:spcAft>
              <a:buClr>
                <a:srgbClr val="9900FF"/>
              </a:buClr>
              <a:buSzPts val="1400"/>
              <a:buChar char="○"/>
            </a:pPr>
            <a:r>
              <a:rPr b="1" lang="en" sz="1400">
                <a:solidFill>
                  <a:srgbClr val="9900FF"/>
                </a:solidFill>
              </a:rPr>
              <a:t>a</a:t>
            </a:r>
            <a:r>
              <a:rPr b="1" baseline="-25000" lang="en" sz="1400">
                <a:solidFill>
                  <a:srgbClr val="9900FF"/>
                </a:solidFill>
              </a:rPr>
              <a:t>i</a:t>
            </a:r>
            <a:r>
              <a:rPr lang="en" sz="1400">
                <a:solidFill>
                  <a:srgbClr val="9900FF"/>
                </a:solidFill>
              </a:rPr>
              <a:t> independent</a:t>
            </a:r>
            <a:endParaRPr sz="1400">
              <a:solidFill>
                <a:srgbClr val="9900FF"/>
              </a:solidFill>
            </a:endParaRPr>
          </a:p>
          <a:p>
            <a:pPr indent="-317500" lvl="0" marL="457200" rtl="0" algn="l">
              <a:lnSpc>
                <a:spcPct val="115000"/>
              </a:lnSpc>
              <a:spcBef>
                <a:spcPts val="1000"/>
              </a:spcBef>
              <a:spcAft>
                <a:spcPts val="1000"/>
              </a:spcAft>
              <a:buClr>
                <a:srgbClr val="999999"/>
              </a:buClr>
              <a:buSzPts val="1400"/>
              <a:buAutoNum type="arabicPeriod"/>
            </a:pPr>
            <a:r>
              <a:rPr lang="en">
                <a:solidFill>
                  <a:srgbClr val="999999"/>
                </a:solidFill>
              </a:rPr>
              <a:t>Sample a word </a:t>
            </a:r>
            <a:r>
              <a:rPr b="1" lang="en">
                <a:solidFill>
                  <a:srgbClr val="999999"/>
                </a:solidFill>
              </a:rPr>
              <a:t>f</a:t>
            </a:r>
            <a:r>
              <a:rPr b="1" baseline="-25000" lang="en">
                <a:solidFill>
                  <a:srgbClr val="999999"/>
                </a:solidFill>
              </a:rPr>
              <a:t>i</a:t>
            </a:r>
            <a:r>
              <a:rPr lang="en">
                <a:solidFill>
                  <a:srgbClr val="999999"/>
                </a:solidFill>
              </a:rPr>
              <a:t> from </a:t>
            </a:r>
            <a:r>
              <a:rPr b="1" lang="en">
                <a:solidFill>
                  <a:srgbClr val="999999"/>
                </a:solidFill>
              </a:rPr>
              <a:t>t(f | e</a:t>
            </a:r>
            <a:r>
              <a:rPr b="1" baseline="-25000" lang="en">
                <a:solidFill>
                  <a:srgbClr val="999999"/>
                </a:solidFill>
              </a:rPr>
              <a:t>ai</a:t>
            </a:r>
            <a:r>
              <a:rPr b="1" lang="en">
                <a:solidFill>
                  <a:srgbClr val="999999"/>
                </a:solidFill>
              </a:rPr>
              <a:t>)</a:t>
            </a:r>
            <a:endParaRPr>
              <a:solidFill>
                <a:srgbClr val="999999"/>
              </a:solidFill>
            </a:endParaRPr>
          </a:p>
        </p:txBody>
      </p:sp>
      <p:sp>
        <p:nvSpPr>
          <p:cNvPr id="1320" name="Google Shape;1320;p138"/>
          <p:cNvSpPr/>
          <p:nvPr/>
        </p:nvSpPr>
        <p:spPr>
          <a:xfrm>
            <a:off x="7884700" y="3455613"/>
            <a:ext cx="855600" cy="395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m = 3</a:t>
            </a:r>
            <a:endParaRPr/>
          </a:p>
        </p:txBody>
      </p:sp>
      <p:grpSp>
        <p:nvGrpSpPr>
          <p:cNvPr id="1321" name="Google Shape;1321;p138"/>
          <p:cNvGrpSpPr/>
          <p:nvPr/>
        </p:nvGrpSpPr>
        <p:grpSpPr>
          <a:xfrm>
            <a:off x="4643825" y="1610188"/>
            <a:ext cx="4096475" cy="2241125"/>
            <a:chOff x="4643825" y="1610188"/>
            <a:chExt cx="4096475" cy="2241125"/>
          </a:xfrm>
        </p:grpSpPr>
        <p:grpSp>
          <p:nvGrpSpPr>
            <p:cNvPr id="1322" name="Google Shape;1322;p138"/>
            <p:cNvGrpSpPr/>
            <p:nvPr/>
          </p:nvGrpSpPr>
          <p:grpSpPr>
            <a:xfrm>
              <a:off x="4643825" y="1610188"/>
              <a:ext cx="3000650" cy="2241125"/>
              <a:chOff x="5115900" y="1481425"/>
              <a:chExt cx="3000650" cy="2241125"/>
            </a:xfrm>
          </p:grpSpPr>
          <p:grpSp>
            <p:nvGrpSpPr>
              <p:cNvPr id="1323" name="Google Shape;1323;p138"/>
              <p:cNvGrpSpPr/>
              <p:nvPr/>
            </p:nvGrpSpPr>
            <p:grpSpPr>
              <a:xfrm>
                <a:off x="5115900" y="1481425"/>
                <a:ext cx="3000650" cy="395700"/>
                <a:chOff x="5115900" y="1481425"/>
                <a:chExt cx="3000650" cy="395700"/>
              </a:xfrm>
            </p:grpSpPr>
            <p:sp>
              <p:nvSpPr>
                <p:cNvPr id="1324" name="Google Shape;1324;p138"/>
                <p:cNvSpPr/>
                <p:nvPr/>
              </p:nvSpPr>
              <p:spPr>
                <a:xfrm>
                  <a:off x="5115900" y="1481425"/>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the</a:t>
                  </a:r>
                  <a:endParaRPr/>
                </a:p>
              </p:txBody>
            </p:sp>
            <p:sp>
              <p:nvSpPr>
                <p:cNvPr id="1325" name="Google Shape;1325;p138"/>
                <p:cNvSpPr/>
                <p:nvPr/>
              </p:nvSpPr>
              <p:spPr>
                <a:xfrm>
                  <a:off x="6188425" y="1481425"/>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blue</a:t>
                  </a:r>
                  <a:endParaRPr/>
                </a:p>
              </p:txBody>
            </p:sp>
            <p:sp>
              <p:nvSpPr>
                <p:cNvPr id="1326" name="Google Shape;1326;p138"/>
                <p:cNvSpPr/>
                <p:nvPr/>
              </p:nvSpPr>
              <p:spPr>
                <a:xfrm>
                  <a:off x="7260950" y="1481425"/>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house</a:t>
                  </a:r>
                  <a:endParaRPr/>
                </a:p>
              </p:txBody>
            </p:sp>
          </p:grpSp>
          <p:grpSp>
            <p:nvGrpSpPr>
              <p:cNvPr id="1327" name="Google Shape;1327;p138"/>
              <p:cNvGrpSpPr/>
              <p:nvPr/>
            </p:nvGrpSpPr>
            <p:grpSpPr>
              <a:xfrm>
                <a:off x="5115900" y="3326850"/>
                <a:ext cx="3000650" cy="395700"/>
                <a:chOff x="5115900" y="3326850"/>
                <a:chExt cx="3000650" cy="395700"/>
              </a:xfrm>
            </p:grpSpPr>
            <p:sp>
              <p:nvSpPr>
                <p:cNvPr id="1328" name="Google Shape;1328;p138"/>
                <p:cNvSpPr/>
                <p:nvPr/>
              </p:nvSpPr>
              <p:spPr>
                <a:xfrm>
                  <a:off x="5115900" y="3326850"/>
                  <a:ext cx="855600" cy="395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38"/>
                <p:cNvSpPr/>
                <p:nvPr/>
              </p:nvSpPr>
              <p:spPr>
                <a:xfrm>
                  <a:off x="6188425" y="3326850"/>
                  <a:ext cx="855600" cy="395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0" name="Google Shape;1330;p138"/>
                <p:cNvSpPr/>
                <p:nvPr/>
              </p:nvSpPr>
              <p:spPr>
                <a:xfrm>
                  <a:off x="7260950" y="3326850"/>
                  <a:ext cx="855600" cy="395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cxnSp>
            <p:nvCxnSpPr>
              <p:cNvPr id="1331" name="Google Shape;1331;p138"/>
              <p:cNvCxnSpPr>
                <a:stCxn id="1324" idx="2"/>
                <a:endCxn id="1328" idx="0"/>
              </p:cNvCxnSpPr>
              <p:nvPr/>
            </p:nvCxnSpPr>
            <p:spPr>
              <a:xfrm>
                <a:off x="5543700" y="1877125"/>
                <a:ext cx="0" cy="1449600"/>
              </a:xfrm>
              <a:prstGeom prst="straightConnector1">
                <a:avLst/>
              </a:prstGeom>
              <a:noFill/>
              <a:ln cap="flat" cmpd="sng" w="28575">
                <a:solidFill>
                  <a:schemeClr val="accent5"/>
                </a:solidFill>
                <a:prstDash val="solid"/>
                <a:round/>
                <a:headEnd len="med" w="med" type="none"/>
                <a:tailEnd len="med" w="med" type="triangle"/>
              </a:ln>
            </p:spPr>
          </p:cxnSp>
        </p:grpSp>
        <p:sp>
          <p:nvSpPr>
            <p:cNvPr id="1332" name="Google Shape;1332;p138"/>
            <p:cNvSpPr/>
            <p:nvPr/>
          </p:nvSpPr>
          <p:spPr>
            <a:xfrm>
              <a:off x="7884700" y="1610188"/>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NULL</a:t>
              </a:r>
              <a:endParaRPr/>
            </a:p>
          </p:txBody>
        </p:sp>
        <p:cxnSp>
          <p:nvCxnSpPr>
            <p:cNvPr id="1333" name="Google Shape;1333;p138"/>
            <p:cNvCxnSpPr>
              <a:stCxn id="1326" idx="2"/>
              <a:endCxn id="1329" idx="0"/>
            </p:cNvCxnSpPr>
            <p:nvPr/>
          </p:nvCxnSpPr>
          <p:spPr>
            <a:xfrm flipH="1">
              <a:off x="6144175" y="2005888"/>
              <a:ext cx="1072500" cy="1449600"/>
            </a:xfrm>
            <a:prstGeom prst="straightConnector1">
              <a:avLst/>
            </a:prstGeom>
            <a:noFill/>
            <a:ln cap="flat" cmpd="sng" w="28575">
              <a:solidFill>
                <a:schemeClr val="accent5"/>
              </a:solidFill>
              <a:prstDash val="solid"/>
              <a:round/>
              <a:headEnd len="med" w="med" type="none"/>
              <a:tailEnd len="med" w="med" type="triangle"/>
            </a:ln>
          </p:spPr>
        </p:cxnSp>
      </p:grpSp>
      <p:sp>
        <p:nvSpPr>
          <p:cNvPr id="1334" name="Google Shape;1334;p138"/>
          <p:cNvSpPr/>
          <p:nvPr/>
        </p:nvSpPr>
        <p:spPr>
          <a:xfrm>
            <a:off x="5083500" y="2768100"/>
            <a:ext cx="704100" cy="395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a:t>
            </a:r>
            <a:r>
              <a:rPr baseline="-25000" lang="en" sz="1200"/>
              <a:t>1</a:t>
            </a:r>
            <a:r>
              <a:rPr lang="en" sz="1200"/>
              <a:t> = 1</a:t>
            </a:r>
            <a:endParaRPr sz="1200"/>
          </a:p>
        </p:txBody>
      </p:sp>
      <p:sp>
        <p:nvSpPr>
          <p:cNvPr id="1335" name="Google Shape;1335;p138"/>
          <p:cNvSpPr/>
          <p:nvPr/>
        </p:nvSpPr>
        <p:spPr>
          <a:xfrm>
            <a:off x="5787600" y="2768100"/>
            <a:ext cx="704100" cy="395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a:t>
            </a:r>
            <a:r>
              <a:rPr baseline="-25000" lang="en" sz="1200"/>
              <a:t>2</a:t>
            </a:r>
            <a:r>
              <a:rPr lang="en" sz="1200"/>
              <a:t> = 3</a:t>
            </a:r>
            <a:endParaRPr sz="1200"/>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13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IBM Model 1</a:t>
            </a:r>
            <a:endParaRPr/>
          </a:p>
        </p:txBody>
      </p:sp>
      <p:sp>
        <p:nvSpPr>
          <p:cNvPr id="1341" name="Google Shape;1341;p139"/>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Noisy-channel translation </a:t>
            </a:r>
            <a:r>
              <a:rPr b="1" lang="en"/>
              <a:t>f → e</a:t>
            </a:r>
            <a:endParaRPr/>
          </a:p>
          <a:p>
            <a:pPr indent="0" lvl="0" marL="0" rtl="0" algn="l">
              <a:spcBef>
                <a:spcPts val="1600"/>
              </a:spcBef>
              <a:spcAft>
                <a:spcPts val="0"/>
              </a:spcAft>
              <a:buNone/>
            </a:pPr>
            <a:r>
              <a:rPr lang="en"/>
              <a:t>Model: generative process </a:t>
            </a:r>
            <a:r>
              <a:rPr b="1" lang="en"/>
              <a:t>e → f </a:t>
            </a:r>
            <a:r>
              <a:rPr lang="en"/>
              <a:t> with P(f | e)</a:t>
            </a:r>
            <a:endParaRPr/>
          </a:p>
          <a:p>
            <a:pPr indent="-317500" lvl="0" marL="457200" rtl="0" algn="l">
              <a:lnSpc>
                <a:spcPct val="115000"/>
              </a:lnSpc>
              <a:spcBef>
                <a:spcPts val="1600"/>
              </a:spcBef>
              <a:spcAft>
                <a:spcPts val="0"/>
              </a:spcAft>
              <a:buClr>
                <a:srgbClr val="999999"/>
              </a:buClr>
              <a:buSzPts val="1400"/>
              <a:buAutoNum type="arabicPeriod"/>
            </a:pPr>
            <a:r>
              <a:rPr lang="en">
                <a:solidFill>
                  <a:srgbClr val="999999"/>
                </a:solidFill>
              </a:rPr>
              <a:t>Sample a length m ∼ Q(m)</a:t>
            </a:r>
            <a:endParaRPr>
              <a:solidFill>
                <a:srgbClr val="999999"/>
              </a:solidFill>
            </a:endParaRPr>
          </a:p>
          <a:p>
            <a:pPr indent="-304800" lvl="1" marL="914400" rtl="0" algn="l">
              <a:lnSpc>
                <a:spcPct val="115000"/>
              </a:lnSpc>
              <a:spcBef>
                <a:spcPts val="1000"/>
              </a:spcBef>
              <a:spcAft>
                <a:spcPts val="0"/>
              </a:spcAft>
              <a:buClr>
                <a:srgbClr val="999999"/>
              </a:buClr>
              <a:buSzPts val="1200"/>
              <a:buChar char="○"/>
            </a:pPr>
            <a:r>
              <a:rPr lang="en">
                <a:solidFill>
                  <a:srgbClr val="999999"/>
                </a:solidFill>
              </a:rPr>
              <a:t>Distribution Q(m) doesn’t matter!</a:t>
            </a:r>
            <a:endParaRPr>
              <a:solidFill>
                <a:srgbClr val="999999"/>
              </a:solidFill>
            </a:endParaRPr>
          </a:p>
          <a:p>
            <a:pPr indent="-317500" lvl="0" marL="457200" rtl="0" algn="l">
              <a:lnSpc>
                <a:spcPct val="115000"/>
              </a:lnSpc>
              <a:spcBef>
                <a:spcPts val="1000"/>
              </a:spcBef>
              <a:spcAft>
                <a:spcPts val="0"/>
              </a:spcAft>
              <a:buClr>
                <a:srgbClr val="9900FF"/>
              </a:buClr>
              <a:buSzPts val="1400"/>
              <a:buAutoNum type="arabicPeriod"/>
            </a:pPr>
            <a:r>
              <a:rPr b="1" lang="en">
                <a:solidFill>
                  <a:srgbClr val="9900FF"/>
                </a:solidFill>
              </a:rPr>
              <a:t>Sample an alignment {a</a:t>
            </a:r>
            <a:r>
              <a:rPr b="1" baseline="-25000" lang="en">
                <a:solidFill>
                  <a:srgbClr val="9900FF"/>
                </a:solidFill>
              </a:rPr>
              <a:t>i</a:t>
            </a:r>
            <a:r>
              <a:rPr b="1" lang="en">
                <a:solidFill>
                  <a:srgbClr val="9900FF"/>
                </a:solidFill>
              </a:rPr>
              <a:t>} for i = 1,...,m</a:t>
            </a:r>
            <a:endParaRPr b="1">
              <a:solidFill>
                <a:srgbClr val="9900FF"/>
              </a:solidFill>
            </a:endParaRPr>
          </a:p>
          <a:p>
            <a:pPr indent="-304800" lvl="1" marL="914400" rtl="0" algn="l">
              <a:spcBef>
                <a:spcPts val="1000"/>
              </a:spcBef>
              <a:spcAft>
                <a:spcPts val="0"/>
              </a:spcAft>
              <a:buClr>
                <a:srgbClr val="9900FF"/>
              </a:buClr>
              <a:buSzPts val="1200"/>
              <a:buChar char="○"/>
            </a:pPr>
            <a:r>
              <a:rPr b="1" lang="en" sz="1400">
                <a:solidFill>
                  <a:srgbClr val="9900FF"/>
                </a:solidFill>
              </a:rPr>
              <a:t>a</a:t>
            </a:r>
            <a:r>
              <a:rPr b="1" baseline="-25000" lang="en" sz="1400">
                <a:solidFill>
                  <a:srgbClr val="9900FF"/>
                </a:solidFill>
              </a:rPr>
              <a:t>i</a:t>
            </a:r>
            <a:r>
              <a:rPr b="1" lang="en" sz="1400">
                <a:solidFill>
                  <a:srgbClr val="9900FF"/>
                </a:solidFill>
              </a:rPr>
              <a:t> </a:t>
            </a:r>
            <a:r>
              <a:rPr lang="en" sz="1400">
                <a:solidFill>
                  <a:srgbClr val="9900FF"/>
                </a:solidFill>
              </a:rPr>
              <a:t>∼ Uniform(0, ℓ + 1)</a:t>
            </a:r>
            <a:endParaRPr sz="1400">
              <a:solidFill>
                <a:srgbClr val="9900FF"/>
              </a:solidFill>
            </a:endParaRPr>
          </a:p>
          <a:p>
            <a:pPr indent="-317500" lvl="1" marL="914400" rtl="0" algn="l">
              <a:spcBef>
                <a:spcPts val="1000"/>
              </a:spcBef>
              <a:spcAft>
                <a:spcPts val="0"/>
              </a:spcAft>
              <a:buClr>
                <a:srgbClr val="9900FF"/>
              </a:buClr>
              <a:buSzPts val="1400"/>
              <a:buChar char="○"/>
            </a:pPr>
            <a:r>
              <a:rPr b="1" lang="en" sz="1400">
                <a:solidFill>
                  <a:srgbClr val="9900FF"/>
                </a:solidFill>
              </a:rPr>
              <a:t>a</a:t>
            </a:r>
            <a:r>
              <a:rPr b="1" baseline="-25000" lang="en" sz="1400">
                <a:solidFill>
                  <a:srgbClr val="9900FF"/>
                </a:solidFill>
              </a:rPr>
              <a:t>i</a:t>
            </a:r>
            <a:r>
              <a:rPr lang="en" sz="1400">
                <a:solidFill>
                  <a:srgbClr val="9900FF"/>
                </a:solidFill>
              </a:rPr>
              <a:t> independent</a:t>
            </a:r>
            <a:endParaRPr sz="1400">
              <a:solidFill>
                <a:srgbClr val="9900FF"/>
              </a:solidFill>
            </a:endParaRPr>
          </a:p>
          <a:p>
            <a:pPr indent="-317500" lvl="0" marL="457200" rtl="0" algn="l">
              <a:lnSpc>
                <a:spcPct val="115000"/>
              </a:lnSpc>
              <a:spcBef>
                <a:spcPts val="1000"/>
              </a:spcBef>
              <a:spcAft>
                <a:spcPts val="1000"/>
              </a:spcAft>
              <a:buClr>
                <a:srgbClr val="999999"/>
              </a:buClr>
              <a:buSzPts val="1400"/>
              <a:buAutoNum type="arabicPeriod"/>
            </a:pPr>
            <a:r>
              <a:rPr lang="en">
                <a:solidFill>
                  <a:srgbClr val="999999"/>
                </a:solidFill>
              </a:rPr>
              <a:t>Sample a word </a:t>
            </a:r>
            <a:r>
              <a:rPr b="1" lang="en">
                <a:solidFill>
                  <a:srgbClr val="999999"/>
                </a:solidFill>
              </a:rPr>
              <a:t>f</a:t>
            </a:r>
            <a:r>
              <a:rPr b="1" baseline="-25000" lang="en">
                <a:solidFill>
                  <a:srgbClr val="999999"/>
                </a:solidFill>
              </a:rPr>
              <a:t>i</a:t>
            </a:r>
            <a:r>
              <a:rPr lang="en">
                <a:solidFill>
                  <a:srgbClr val="999999"/>
                </a:solidFill>
              </a:rPr>
              <a:t> from </a:t>
            </a:r>
            <a:r>
              <a:rPr b="1" lang="en">
                <a:solidFill>
                  <a:srgbClr val="999999"/>
                </a:solidFill>
              </a:rPr>
              <a:t>t(f | e</a:t>
            </a:r>
            <a:r>
              <a:rPr b="1" baseline="-25000" lang="en">
                <a:solidFill>
                  <a:srgbClr val="999999"/>
                </a:solidFill>
              </a:rPr>
              <a:t>ai</a:t>
            </a:r>
            <a:r>
              <a:rPr b="1" lang="en">
                <a:solidFill>
                  <a:srgbClr val="999999"/>
                </a:solidFill>
              </a:rPr>
              <a:t>)</a:t>
            </a:r>
            <a:endParaRPr>
              <a:solidFill>
                <a:srgbClr val="999999"/>
              </a:solidFill>
            </a:endParaRPr>
          </a:p>
        </p:txBody>
      </p:sp>
      <p:sp>
        <p:nvSpPr>
          <p:cNvPr id="1342" name="Google Shape;1342;p139"/>
          <p:cNvSpPr/>
          <p:nvPr/>
        </p:nvSpPr>
        <p:spPr>
          <a:xfrm>
            <a:off x="7884700" y="3455613"/>
            <a:ext cx="855600" cy="395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m = 3</a:t>
            </a:r>
            <a:endParaRPr/>
          </a:p>
        </p:txBody>
      </p:sp>
      <p:grpSp>
        <p:nvGrpSpPr>
          <p:cNvPr id="1343" name="Google Shape;1343;p139"/>
          <p:cNvGrpSpPr/>
          <p:nvPr/>
        </p:nvGrpSpPr>
        <p:grpSpPr>
          <a:xfrm>
            <a:off x="4643825" y="1610188"/>
            <a:ext cx="4096475" cy="2241125"/>
            <a:chOff x="4643825" y="1610188"/>
            <a:chExt cx="4096475" cy="2241125"/>
          </a:xfrm>
        </p:grpSpPr>
        <p:grpSp>
          <p:nvGrpSpPr>
            <p:cNvPr id="1344" name="Google Shape;1344;p139"/>
            <p:cNvGrpSpPr/>
            <p:nvPr/>
          </p:nvGrpSpPr>
          <p:grpSpPr>
            <a:xfrm>
              <a:off x="4643825" y="1610188"/>
              <a:ext cx="3000650" cy="2241125"/>
              <a:chOff x="5115900" y="1481425"/>
              <a:chExt cx="3000650" cy="2241125"/>
            </a:xfrm>
          </p:grpSpPr>
          <p:grpSp>
            <p:nvGrpSpPr>
              <p:cNvPr id="1345" name="Google Shape;1345;p139"/>
              <p:cNvGrpSpPr/>
              <p:nvPr/>
            </p:nvGrpSpPr>
            <p:grpSpPr>
              <a:xfrm>
                <a:off x="5115900" y="1481425"/>
                <a:ext cx="3000650" cy="395700"/>
                <a:chOff x="5115900" y="1481425"/>
                <a:chExt cx="3000650" cy="395700"/>
              </a:xfrm>
            </p:grpSpPr>
            <p:sp>
              <p:nvSpPr>
                <p:cNvPr id="1346" name="Google Shape;1346;p139"/>
                <p:cNvSpPr/>
                <p:nvPr/>
              </p:nvSpPr>
              <p:spPr>
                <a:xfrm>
                  <a:off x="5115900" y="1481425"/>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the</a:t>
                  </a:r>
                  <a:endParaRPr/>
                </a:p>
              </p:txBody>
            </p:sp>
            <p:sp>
              <p:nvSpPr>
                <p:cNvPr id="1347" name="Google Shape;1347;p139"/>
                <p:cNvSpPr/>
                <p:nvPr/>
              </p:nvSpPr>
              <p:spPr>
                <a:xfrm>
                  <a:off x="6188425" y="1481425"/>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blue</a:t>
                  </a:r>
                  <a:endParaRPr/>
                </a:p>
              </p:txBody>
            </p:sp>
            <p:sp>
              <p:nvSpPr>
                <p:cNvPr id="1348" name="Google Shape;1348;p139"/>
                <p:cNvSpPr/>
                <p:nvPr/>
              </p:nvSpPr>
              <p:spPr>
                <a:xfrm>
                  <a:off x="7260950" y="1481425"/>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house</a:t>
                  </a:r>
                  <a:endParaRPr/>
                </a:p>
              </p:txBody>
            </p:sp>
          </p:grpSp>
          <p:grpSp>
            <p:nvGrpSpPr>
              <p:cNvPr id="1349" name="Google Shape;1349;p139"/>
              <p:cNvGrpSpPr/>
              <p:nvPr/>
            </p:nvGrpSpPr>
            <p:grpSpPr>
              <a:xfrm>
                <a:off x="5115900" y="3326850"/>
                <a:ext cx="3000650" cy="395700"/>
                <a:chOff x="5115900" y="3326850"/>
                <a:chExt cx="3000650" cy="395700"/>
              </a:xfrm>
            </p:grpSpPr>
            <p:sp>
              <p:nvSpPr>
                <p:cNvPr id="1350" name="Google Shape;1350;p139"/>
                <p:cNvSpPr/>
                <p:nvPr/>
              </p:nvSpPr>
              <p:spPr>
                <a:xfrm>
                  <a:off x="5115900" y="3326850"/>
                  <a:ext cx="855600" cy="395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39"/>
                <p:cNvSpPr/>
                <p:nvPr/>
              </p:nvSpPr>
              <p:spPr>
                <a:xfrm>
                  <a:off x="6188425" y="3326850"/>
                  <a:ext cx="855600" cy="395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2" name="Google Shape;1352;p139"/>
                <p:cNvSpPr/>
                <p:nvPr/>
              </p:nvSpPr>
              <p:spPr>
                <a:xfrm>
                  <a:off x="7260950" y="3326850"/>
                  <a:ext cx="855600" cy="395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cxnSp>
            <p:nvCxnSpPr>
              <p:cNvPr id="1353" name="Google Shape;1353;p139"/>
              <p:cNvCxnSpPr>
                <a:stCxn id="1346" idx="2"/>
                <a:endCxn id="1350" idx="0"/>
              </p:cNvCxnSpPr>
              <p:nvPr/>
            </p:nvCxnSpPr>
            <p:spPr>
              <a:xfrm>
                <a:off x="5543700" y="1877125"/>
                <a:ext cx="0" cy="1449600"/>
              </a:xfrm>
              <a:prstGeom prst="straightConnector1">
                <a:avLst/>
              </a:prstGeom>
              <a:noFill/>
              <a:ln cap="flat" cmpd="sng" w="28575">
                <a:solidFill>
                  <a:schemeClr val="accent5"/>
                </a:solidFill>
                <a:prstDash val="solid"/>
                <a:round/>
                <a:headEnd len="med" w="med" type="none"/>
                <a:tailEnd len="med" w="med" type="triangle"/>
              </a:ln>
            </p:spPr>
          </p:cxnSp>
        </p:grpSp>
        <p:sp>
          <p:nvSpPr>
            <p:cNvPr id="1354" name="Google Shape;1354;p139"/>
            <p:cNvSpPr/>
            <p:nvPr/>
          </p:nvSpPr>
          <p:spPr>
            <a:xfrm>
              <a:off x="7884700" y="1610188"/>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NULL</a:t>
              </a:r>
              <a:endParaRPr/>
            </a:p>
          </p:txBody>
        </p:sp>
        <p:cxnSp>
          <p:nvCxnSpPr>
            <p:cNvPr id="1355" name="Google Shape;1355;p139"/>
            <p:cNvCxnSpPr>
              <a:stCxn id="1347" idx="2"/>
              <a:endCxn id="1352" idx="0"/>
            </p:cNvCxnSpPr>
            <p:nvPr/>
          </p:nvCxnSpPr>
          <p:spPr>
            <a:xfrm>
              <a:off x="6144150" y="2005888"/>
              <a:ext cx="1072500" cy="1449600"/>
            </a:xfrm>
            <a:prstGeom prst="straightConnector1">
              <a:avLst/>
            </a:prstGeom>
            <a:noFill/>
            <a:ln cap="flat" cmpd="sng" w="28575">
              <a:solidFill>
                <a:schemeClr val="accent5"/>
              </a:solidFill>
              <a:prstDash val="solid"/>
              <a:round/>
              <a:headEnd len="med" w="med" type="none"/>
              <a:tailEnd len="med" w="med" type="triangle"/>
            </a:ln>
          </p:spPr>
        </p:cxnSp>
        <p:cxnSp>
          <p:nvCxnSpPr>
            <p:cNvPr id="1356" name="Google Shape;1356;p139"/>
            <p:cNvCxnSpPr>
              <a:stCxn id="1348" idx="2"/>
              <a:endCxn id="1351" idx="0"/>
            </p:cNvCxnSpPr>
            <p:nvPr/>
          </p:nvCxnSpPr>
          <p:spPr>
            <a:xfrm flipH="1">
              <a:off x="6144175" y="2005888"/>
              <a:ext cx="1072500" cy="1449600"/>
            </a:xfrm>
            <a:prstGeom prst="straightConnector1">
              <a:avLst/>
            </a:prstGeom>
            <a:noFill/>
            <a:ln cap="flat" cmpd="sng" w="28575">
              <a:solidFill>
                <a:schemeClr val="accent5"/>
              </a:solidFill>
              <a:prstDash val="solid"/>
              <a:round/>
              <a:headEnd len="med" w="med" type="none"/>
              <a:tailEnd len="med" w="med" type="triangle"/>
            </a:ln>
          </p:spPr>
        </p:cxnSp>
      </p:grpSp>
      <p:sp>
        <p:nvSpPr>
          <p:cNvPr id="1357" name="Google Shape;1357;p139"/>
          <p:cNvSpPr/>
          <p:nvPr/>
        </p:nvSpPr>
        <p:spPr>
          <a:xfrm>
            <a:off x="5083500" y="2768100"/>
            <a:ext cx="704100" cy="395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a:t>
            </a:r>
            <a:r>
              <a:rPr baseline="-25000" lang="en" sz="1200"/>
              <a:t>1</a:t>
            </a:r>
            <a:r>
              <a:rPr lang="en" sz="1200"/>
              <a:t> = 1</a:t>
            </a:r>
            <a:endParaRPr sz="1200"/>
          </a:p>
        </p:txBody>
      </p:sp>
      <p:sp>
        <p:nvSpPr>
          <p:cNvPr id="1358" name="Google Shape;1358;p139"/>
          <p:cNvSpPr/>
          <p:nvPr/>
        </p:nvSpPr>
        <p:spPr>
          <a:xfrm>
            <a:off x="5787600" y="2768100"/>
            <a:ext cx="704100" cy="395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a:t>
            </a:r>
            <a:r>
              <a:rPr baseline="-25000" lang="en" sz="1200"/>
              <a:t>2</a:t>
            </a:r>
            <a:r>
              <a:rPr lang="en" sz="1200"/>
              <a:t> = 3</a:t>
            </a:r>
            <a:endParaRPr sz="1200"/>
          </a:p>
        </p:txBody>
      </p:sp>
      <p:sp>
        <p:nvSpPr>
          <p:cNvPr id="1359" name="Google Shape;1359;p139"/>
          <p:cNvSpPr/>
          <p:nvPr/>
        </p:nvSpPr>
        <p:spPr>
          <a:xfrm>
            <a:off x="6896925" y="2768100"/>
            <a:ext cx="704100" cy="395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a:t>
            </a:r>
            <a:r>
              <a:rPr baseline="-25000" lang="en" sz="1200"/>
              <a:t>3</a:t>
            </a:r>
            <a:r>
              <a:rPr lang="en" sz="1200"/>
              <a:t> = 2</a:t>
            </a:r>
            <a:endParaRPr sz="1200"/>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p14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IBM Model 1</a:t>
            </a:r>
            <a:endParaRPr/>
          </a:p>
        </p:txBody>
      </p:sp>
      <p:sp>
        <p:nvSpPr>
          <p:cNvPr id="1365" name="Google Shape;1365;p140"/>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Noisy-channel translation </a:t>
            </a:r>
            <a:r>
              <a:rPr b="1" lang="en"/>
              <a:t>f → e</a:t>
            </a:r>
            <a:endParaRPr/>
          </a:p>
          <a:p>
            <a:pPr indent="0" lvl="0" marL="0" rtl="0" algn="l">
              <a:spcBef>
                <a:spcPts val="1600"/>
              </a:spcBef>
              <a:spcAft>
                <a:spcPts val="0"/>
              </a:spcAft>
              <a:buNone/>
            </a:pPr>
            <a:r>
              <a:rPr lang="en"/>
              <a:t>Model: generative process </a:t>
            </a:r>
            <a:r>
              <a:rPr b="1" lang="en"/>
              <a:t>e → f </a:t>
            </a:r>
            <a:r>
              <a:rPr lang="en"/>
              <a:t> with P(f | e)</a:t>
            </a:r>
            <a:endParaRPr/>
          </a:p>
          <a:p>
            <a:pPr indent="-317500" lvl="0" marL="457200" rtl="0" algn="l">
              <a:lnSpc>
                <a:spcPct val="115000"/>
              </a:lnSpc>
              <a:spcBef>
                <a:spcPts val="1600"/>
              </a:spcBef>
              <a:spcAft>
                <a:spcPts val="0"/>
              </a:spcAft>
              <a:buClr>
                <a:srgbClr val="999999"/>
              </a:buClr>
              <a:buSzPts val="1400"/>
              <a:buAutoNum type="arabicPeriod"/>
            </a:pPr>
            <a:r>
              <a:rPr lang="en">
                <a:solidFill>
                  <a:srgbClr val="999999"/>
                </a:solidFill>
              </a:rPr>
              <a:t>Sample a length m ∼ Q(m)</a:t>
            </a:r>
            <a:endParaRPr>
              <a:solidFill>
                <a:srgbClr val="999999"/>
              </a:solidFill>
            </a:endParaRPr>
          </a:p>
          <a:p>
            <a:pPr indent="-304800" lvl="1" marL="914400" rtl="0" algn="l">
              <a:lnSpc>
                <a:spcPct val="115000"/>
              </a:lnSpc>
              <a:spcBef>
                <a:spcPts val="1000"/>
              </a:spcBef>
              <a:spcAft>
                <a:spcPts val="0"/>
              </a:spcAft>
              <a:buClr>
                <a:srgbClr val="999999"/>
              </a:buClr>
              <a:buSzPts val="1200"/>
              <a:buChar char="○"/>
            </a:pPr>
            <a:r>
              <a:rPr lang="en">
                <a:solidFill>
                  <a:srgbClr val="999999"/>
                </a:solidFill>
              </a:rPr>
              <a:t>Distribution Q(m) doesn’t matter!</a:t>
            </a:r>
            <a:endParaRPr>
              <a:solidFill>
                <a:srgbClr val="999999"/>
              </a:solidFill>
            </a:endParaRPr>
          </a:p>
          <a:p>
            <a:pPr indent="-317500" lvl="0" marL="457200" rtl="0" algn="l">
              <a:lnSpc>
                <a:spcPct val="115000"/>
              </a:lnSpc>
              <a:spcBef>
                <a:spcPts val="1000"/>
              </a:spcBef>
              <a:spcAft>
                <a:spcPts val="0"/>
              </a:spcAft>
              <a:buClr>
                <a:srgbClr val="999999"/>
              </a:buClr>
              <a:buSzPts val="1400"/>
              <a:buAutoNum type="arabicPeriod"/>
            </a:pPr>
            <a:r>
              <a:rPr lang="en">
                <a:solidFill>
                  <a:srgbClr val="999999"/>
                </a:solidFill>
              </a:rPr>
              <a:t>Sample an alignment </a:t>
            </a:r>
            <a:r>
              <a:rPr b="1" lang="en">
                <a:solidFill>
                  <a:srgbClr val="999999"/>
                </a:solidFill>
              </a:rPr>
              <a:t>{a</a:t>
            </a:r>
            <a:r>
              <a:rPr b="1" baseline="-25000" lang="en">
                <a:solidFill>
                  <a:srgbClr val="999999"/>
                </a:solidFill>
              </a:rPr>
              <a:t>i</a:t>
            </a:r>
            <a:r>
              <a:rPr b="1" lang="en">
                <a:solidFill>
                  <a:srgbClr val="999999"/>
                </a:solidFill>
              </a:rPr>
              <a:t>}</a:t>
            </a:r>
            <a:r>
              <a:rPr lang="en">
                <a:solidFill>
                  <a:srgbClr val="999999"/>
                </a:solidFill>
              </a:rPr>
              <a:t> for i = 1,...,m</a:t>
            </a:r>
            <a:endParaRPr>
              <a:solidFill>
                <a:srgbClr val="999999"/>
              </a:solidFill>
            </a:endParaRPr>
          </a:p>
          <a:p>
            <a:pPr indent="-304800" lvl="1" marL="914400" rtl="0" algn="l">
              <a:spcBef>
                <a:spcPts val="1000"/>
              </a:spcBef>
              <a:spcAft>
                <a:spcPts val="0"/>
              </a:spcAft>
              <a:buClr>
                <a:srgbClr val="999999"/>
              </a:buClr>
              <a:buSzPts val="1200"/>
              <a:buChar char="○"/>
            </a:pPr>
            <a:r>
              <a:rPr b="1" lang="en" sz="1400">
                <a:solidFill>
                  <a:srgbClr val="999999"/>
                </a:solidFill>
              </a:rPr>
              <a:t>a</a:t>
            </a:r>
            <a:r>
              <a:rPr b="1" baseline="-25000" lang="en" sz="1400">
                <a:solidFill>
                  <a:srgbClr val="999999"/>
                </a:solidFill>
              </a:rPr>
              <a:t>i</a:t>
            </a:r>
            <a:r>
              <a:rPr b="1" lang="en" sz="1400">
                <a:solidFill>
                  <a:srgbClr val="999999"/>
                </a:solidFill>
              </a:rPr>
              <a:t> </a:t>
            </a:r>
            <a:r>
              <a:rPr lang="en" sz="1400">
                <a:solidFill>
                  <a:srgbClr val="999999"/>
                </a:solidFill>
              </a:rPr>
              <a:t>∼ Uniform(0, ℓ + 1)</a:t>
            </a:r>
            <a:endParaRPr sz="1400">
              <a:solidFill>
                <a:srgbClr val="999999"/>
              </a:solidFill>
            </a:endParaRPr>
          </a:p>
          <a:p>
            <a:pPr indent="-317500" lvl="1" marL="914400" rtl="0" algn="l">
              <a:spcBef>
                <a:spcPts val="1000"/>
              </a:spcBef>
              <a:spcAft>
                <a:spcPts val="0"/>
              </a:spcAft>
              <a:buClr>
                <a:srgbClr val="999999"/>
              </a:buClr>
              <a:buSzPts val="1400"/>
              <a:buChar char="○"/>
            </a:pPr>
            <a:r>
              <a:rPr b="1" lang="en" sz="1400">
                <a:solidFill>
                  <a:srgbClr val="999999"/>
                </a:solidFill>
              </a:rPr>
              <a:t>a</a:t>
            </a:r>
            <a:r>
              <a:rPr b="1" baseline="-25000" lang="en" sz="1400">
                <a:solidFill>
                  <a:srgbClr val="999999"/>
                </a:solidFill>
              </a:rPr>
              <a:t>i</a:t>
            </a:r>
            <a:r>
              <a:rPr b="1" lang="en" sz="1400">
                <a:solidFill>
                  <a:srgbClr val="999999"/>
                </a:solidFill>
              </a:rPr>
              <a:t> </a:t>
            </a:r>
            <a:r>
              <a:rPr lang="en" sz="1400">
                <a:solidFill>
                  <a:srgbClr val="999999"/>
                </a:solidFill>
              </a:rPr>
              <a:t>independent</a:t>
            </a:r>
            <a:endParaRPr sz="1400">
              <a:solidFill>
                <a:srgbClr val="999999"/>
              </a:solidFill>
            </a:endParaRPr>
          </a:p>
          <a:p>
            <a:pPr indent="-317500" lvl="0" marL="457200" rtl="0" algn="l">
              <a:lnSpc>
                <a:spcPct val="115000"/>
              </a:lnSpc>
              <a:spcBef>
                <a:spcPts val="1000"/>
              </a:spcBef>
              <a:spcAft>
                <a:spcPts val="0"/>
              </a:spcAft>
              <a:buClr>
                <a:srgbClr val="9900FF"/>
              </a:buClr>
              <a:buSzPts val="1400"/>
              <a:buAutoNum type="arabicPeriod"/>
            </a:pPr>
            <a:r>
              <a:rPr b="1" lang="en">
                <a:solidFill>
                  <a:srgbClr val="9900FF"/>
                </a:solidFill>
              </a:rPr>
              <a:t>Sample a word f</a:t>
            </a:r>
            <a:r>
              <a:rPr b="1" baseline="-25000" lang="en">
                <a:solidFill>
                  <a:srgbClr val="9900FF"/>
                </a:solidFill>
              </a:rPr>
              <a:t>i</a:t>
            </a:r>
            <a:r>
              <a:rPr b="1" lang="en">
                <a:solidFill>
                  <a:srgbClr val="9900FF"/>
                </a:solidFill>
              </a:rPr>
              <a:t> from t(f | e</a:t>
            </a:r>
            <a:r>
              <a:rPr b="1" baseline="-25000" lang="en">
                <a:solidFill>
                  <a:srgbClr val="9900FF"/>
                </a:solidFill>
              </a:rPr>
              <a:t>ai</a:t>
            </a:r>
            <a:r>
              <a:rPr b="1" lang="en">
                <a:solidFill>
                  <a:srgbClr val="9900FF"/>
                </a:solidFill>
              </a:rPr>
              <a:t>)</a:t>
            </a:r>
            <a:endParaRPr b="1">
              <a:solidFill>
                <a:srgbClr val="9900FF"/>
              </a:solidFill>
            </a:endParaRPr>
          </a:p>
          <a:p>
            <a:pPr indent="-304800" lvl="1" marL="914400" rtl="0" algn="l">
              <a:spcBef>
                <a:spcPts val="1000"/>
              </a:spcBef>
              <a:spcAft>
                <a:spcPts val="1000"/>
              </a:spcAft>
              <a:buClr>
                <a:srgbClr val="9900FF"/>
              </a:buClr>
              <a:buSzPts val="1200"/>
              <a:buChar char="○"/>
            </a:pPr>
            <a:r>
              <a:rPr b="1" lang="en" sz="1400">
                <a:solidFill>
                  <a:srgbClr val="9900FF"/>
                </a:solidFill>
              </a:rPr>
              <a:t>t(f | e) </a:t>
            </a:r>
            <a:r>
              <a:rPr lang="en" sz="1400">
                <a:solidFill>
                  <a:srgbClr val="9900FF"/>
                </a:solidFill>
              </a:rPr>
              <a:t>tabulated</a:t>
            </a:r>
            <a:endParaRPr>
              <a:solidFill>
                <a:srgbClr val="9900FF"/>
              </a:solidFill>
            </a:endParaRPr>
          </a:p>
        </p:txBody>
      </p:sp>
      <p:grpSp>
        <p:nvGrpSpPr>
          <p:cNvPr id="1366" name="Google Shape;1366;p140"/>
          <p:cNvGrpSpPr/>
          <p:nvPr/>
        </p:nvGrpSpPr>
        <p:grpSpPr>
          <a:xfrm>
            <a:off x="4643825" y="1610188"/>
            <a:ext cx="4096475" cy="2241125"/>
            <a:chOff x="4643825" y="1610188"/>
            <a:chExt cx="4096475" cy="2241125"/>
          </a:xfrm>
        </p:grpSpPr>
        <p:grpSp>
          <p:nvGrpSpPr>
            <p:cNvPr id="1367" name="Google Shape;1367;p140"/>
            <p:cNvGrpSpPr/>
            <p:nvPr/>
          </p:nvGrpSpPr>
          <p:grpSpPr>
            <a:xfrm>
              <a:off x="4643825" y="1610188"/>
              <a:ext cx="3000650" cy="2241125"/>
              <a:chOff x="5115900" y="1481425"/>
              <a:chExt cx="3000650" cy="2241125"/>
            </a:xfrm>
          </p:grpSpPr>
          <p:grpSp>
            <p:nvGrpSpPr>
              <p:cNvPr id="1368" name="Google Shape;1368;p140"/>
              <p:cNvGrpSpPr/>
              <p:nvPr/>
            </p:nvGrpSpPr>
            <p:grpSpPr>
              <a:xfrm>
                <a:off x="5115900" y="1481425"/>
                <a:ext cx="3000650" cy="395700"/>
                <a:chOff x="5115900" y="1481425"/>
                <a:chExt cx="3000650" cy="395700"/>
              </a:xfrm>
            </p:grpSpPr>
            <p:sp>
              <p:nvSpPr>
                <p:cNvPr id="1369" name="Google Shape;1369;p140"/>
                <p:cNvSpPr/>
                <p:nvPr/>
              </p:nvSpPr>
              <p:spPr>
                <a:xfrm>
                  <a:off x="5115900" y="1481425"/>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the</a:t>
                  </a:r>
                  <a:endParaRPr/>
                </a:p>
              </p:txBody>
            </p:sp>
            <p:sp>
              <p:nvSpPr>
                <p:cNvPr id="1370" name="Google Shape;1370;p140"/>
                <p:cNvSpPr/>
                <p:nvPr/>
              </p:nvSpPr>
              <p:spPr>
                <a:xfrm>
                  <a:off x="6188425" y="1481425"/>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blue</a:t>
                  </a:r>
                  <a:endParaRPr/>
                </a:p>
              </p:txBody>
            </p:sp>
            <p:sp>
              <p:nvSpPr>
                <p:cNvPr id="1371" name="Google Shape;1371;p140"/>
                <p:cNvSpPr/>
                <p:nvPr/>
              </p:nvSpPr>
              <p:spPr>
                <a:xfrm>
                  <a:off x="7260950" y="1481425"/>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house</a:t>
                  </a:r>
                  <a:endParaRPr/>
                </a:p>
              </p:txBody>
            </p:sp>
          </p:grpSp>
          <p:grpSp>
            <p:nvGrpSpPr>
              <p:cNvPr id="1372" name="Google Shape;1372;p140"/>
              <p:cNvGrpSpPr/>
              <p:nvPr/>
            </p:nvGrpSpPr>
            <p:grpSpPr>
              <a:xfrm>
                <a:off x="5115900" y="3326850"/>
                <a:ext cx="3000650" cy="395700"/>
                <a:chOff x="5115900" y="3326850"/>
                <a:chExt cx="3000650" cy="395700"/>
              </a:xfrm>
            </p:grpSpPr>
            <p:sp>
              <p:nvSpPr>
                <p:cNvPr id="1373" name="Google Shape;1373;p140"/>
                <p:cNvSpPr/>
                <p:nvPr/>
              </p:nvSpPr>
              <p:spPr>
                <a:xfrm>
                  <a:off x="5115900" y="3326850"/>
                  <a:ext cx="855600" cy="395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la</a:t>
                  </a:r>
                  <a:endParaRPr/>
                </a:p>
              </p:txBody>
            </p:sp>
            <p:sp>
              <p:nvSpPr>
                <p:cNvPr id="1374" name="Google Shape;1374;p140"/>
                <p:cNvSpPr/>
                <p:nvPr/>
              </p:nvSpPr>
              <p:spPr>
                <a:xfrm>
                  <a:off x="6188425" y="3326850"/>
                  <a:ext cx="855600" cy="395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75" name="Google Shape;1375;p140"/>
                <p:cNvSpPr/>
                <p:nvPr/>
              </p:nvSpPr>
              <p:spPr>
                <a:xfrm>
                  <a:off x="7260950" y="3326850"/>
                  <a:ext cx="855600" cy="395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cxnSp>
            <p:nvCxnSpPr>
              <p:cNvPr id="1376" name="Google Shape;1376;p140"/>
              <p:cNvCxnSpPr>
                <a:stCxn id="1369" idx="2"/>
                <a:endCxn id="1373" idx="0"/>
              </p:cNvCxnSpPr>
              <p:nvPr/>
            </p:nvCxnSpPr>
            <p:spPr>
              <a:xfrm>
                <a:off x="5543700" y="1877125"/>
                <a:ext cx="0" cy="1449600"/>
              </a:xfrm>
              <a:prstGeom prst="straightConnector1">
                <a:avLst/>
              </a:prstGeom>
              <a:noFill/>
              <a:ln cap="flat" cmpd="sng" w="28575">
                <a:solidFill>
                  <a:schemeClr val="accent5"/>
                </a:solidFill>
                <a:prstDash val="solid"/>
                <a:round/>
                <a:headEnd len="med" w="med" type="none"/>
                <a:tailEnd len="med" w="med" type="triangle"/>
              </a:ln>
            </p:spPr>
          </p:cxnSp>
        </p:grpSp>
        <p:cxnSp>
          <p:nvCxnSpPr>
            <p:cNvPr id="1377" name="Google Shape;1377;p140"/>
            <p:cNvCxnSpPr>
              <a:stCxn id="1370" idx="2"/>
              <a:endCxn id="1375" idx="0"/>
            </p:cNvCxnSpPr>
            <p:nvPr/>
          </p:nvCxnSpPr>
          <p:spPr>
            <a:xfrm>
              <a:off x="6144150" y="2005888"/>
              <a:ext cx="1072500" cy="1449600"/>
            </a:xfrm>
            <a:prstGeom prst="straightConnector1">
              <a:avLst/>
            </a:prstGeom>
            <a:noFill/>
            <a:ln cap="flat" cmpd="sng" w="28575">
              <a:solidFill>
                <a:schemeClr val="accent5"/>
              </a:solidFill>
              <a:prstDash val="solid"/>
              <a:round/>
              <a:headEnd len="med" w="med" type="none"/>
              <a:tailEnd len="med" w="med" type="triangle"/>
            </a:ln>
          </p:spPr>
        </p:cxnSp>
        <p:cxnSp>
          <p:nvCxnSpPr>
            <p:cNvPr id="1378" name="Google Shape;1378;p140"/>
            <p:cNvCxnSpPr>
              <a:stCxn id="1371" idx="2"/>
              <a:endCxn id="1374" idx="0"/>
            </p:cNvCxnSpPr>
            <p:nvPr/>
          </p:nvCxnSpPr>
          <p:spPr>
            <a:xfrm flipH="1">
              <a:off x="6144175" y="2005888"/>
              <a:ext cx="1072500" cy="1449600"/>
            </a:xfrm>
            <a:prstGeom prst="straightConnector1">
              <a:avLst/>
            </a:prstGeom>
            <a:noFill/>
            <a:ln cap="flat" cmpd="sng" w="28575">
              <a:solidFill>
                <a:schemeClr val="accent5"/>
              </a:solidFill>
              <a:prstDash val="solid"/>
              <a:round/>
              <a:headEnd len="med" w="med" type="none"/>
              <a:tailEnd len="med" w="med" type="triangle"/>
            </a:ln>
          </p:spPr>
        </p:cxnSp>
        <p:sp>
          <p:nvSpPr>
            <p:cNvPr id="1379" name="Google Shape;1379;p140"/>
            <p:cNvSpPr/>
            <p:nvPr/>
          </p:nvSpPr>
          <p:spPr>
            <a:xfrm>
              <a:off x="7884700" y="1610188"/>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NULL</a:t>
              </a:r>
              <a:endParaRPr/>
            </a:p>
          </p:txBody>
        </p:sp>
      </p:grpSp>
      <p:sp>
        <p:nvSpPr>
          <p:cNvPr id="1380" name="Google Shape;1380;p140"/>
          <p:cNvSpPr/>
          <p:nvPr/>
        </p:nvSpPr>
        <p:spPr>
          <a:xfrm>
            <a:off x="7884700" y="3455613"/>
            <a:ext cx="855600" cy="395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m = 3</a:t>
            </a:r>
            <a:endParaRPr/>
          </a:p>
        </p:txBody>
      </p:sp>
      <p:sp>
        <p:nvSpPr>
          <p:cNvPr id="1381" name="Google Shape;1381;p140"/>
          <p:cNvSpPr txBox="1"/>
          <p:nvPr/>
        </p:nvSpPr>
        <p:spPr>
          <a:xfrm>
            <a:off x="4643825" y="3851325"/>
            <a:ext cx="8556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t(la | the)</a:t>
            </a:r>
            <a:endParaRPr sz="1200"/>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14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IBM Model 1</a:t>
            </a:r>
            <a:endParaRPr/>
          </a:p>
        </p:txBody>
      </p:sp>
      <p:sp>
        <p:nvSpPr>
          <p:cNvPr id="1387" name="Google Shape;1387;p141"/>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Noisy-channel translation </a:t>
            </a:r>
            <a:r>
              <a:rPr b="1" lang="en"/>
              <a:t>f → e</a:t>
            </a:r>
            <a:endParaRPr/>
          </a:p>
          <a:p>
            <a:pPr indent="0" lvl="0" marL="0" rtl="0" algn="l">
              <a:spcBef>
                <a:spcPts val="1600"/>
              </a:spcBef>
              <a:spcAft>
                <a:spcPts val="0"/>
              </a:spcAft>
              <a:buNone/>
            </a:pPr>
            <a:r>
              <a:rPr lang="en"/>
              <a:t>Model: generative process </a:t>
            </a:r>
            <a:r>
              <a:rPr b="1" lang="en"/>
              <a:t>e → f </a:t>
            </a:r>
            <a:r>
              <a:rPr lang="en"/>
              <a:t> with P(f | e)</a:t>
            </a:r>
            <a:endParaRPr/>
          </a:p>
          <a:p>
            <a:pPr indent="-317500" lvl="0" marL="457200" rtl="0" algn="l">
              <a:lnSpc>
                <a:spcPct val="115000"/>
              </a:lnSpc>
              <a:spcBef>
                <a:spcPts val="1600"/>
              </a:spcBef>
              <a:spcAft>
                <a:spcPts val="0"/>
              </a:spcAft>
              <a:buClr>
                <a:srgbClr val="999999"/>
              </a:buClr>
              <a:buSzPts val="1400"/>
              <a:buAutoNum type="arabicPeriod"/>
            </a:pPr>
            <a:r>
              <a:rPr lang="en">
                <a:solidFill>
                  <a:srgbClr val="999999"/>
                </a:solidFill>
              </a:rPr>
              <a:t>Sample a length m ∼ Q(m)</a:t>
            </a:r>
            <a:endParaRPr>
              <a:solidFill>
                <a:srgbClr val="999999"/>
              </a:solidFill>
            </a:endParaRPr>
          </a:p>
          <a:p>
            <a:pPr indent="-304800" lvl="1" marL="914400" rtl="0" algn="l">
              <a:lnSpc>
                <a:spcPct val="115000"/>
              </a:lnSpc>
              <a:spcBef>
                <a:spcPts val="1000"/>
              </a:spcBef>
              <a:spcAft>
                <a:spcPts val="0"/>
              </a:spcAft>
              <a:buClr>
                <a:srgbClr val="999999"/>
              </a:buClr>
              <a:buSzPts val="1200"/>
              <a:buChar char="○"/>
            </a:pPr>
            <a:r>
              <a:rPr lang="en">
                <a:solidFill>
                  <a:srgbClr val="999999"/>
                </a:solidFill>
              </a:rPr>
              <a:t>Distribution Q(m) doesn’t matter!</a:t>
            </a:r>
            <a:endParaRPr>
              <a:solidFill>
                <a:srgbClr val="999999"/>
              </a:solidFill>
            </a:endParaRPr>
          </a:p>
          <a:p>
            <a:pPr indent="-317500" lvl="0" marL="457200" rtl="0" algn="l">
              <a:lnSpc>
                <a:spcPct val="115000"/>
              </a:lnSpc>
              <a:spcBef>
                <a:spcPts val="1000"/>
              </a:spcBef>
              <a:spcAft>
                <a:spcPts val="0"/>
              </a:spcAft>
              <a:buClr>
                <a:srgbClr val="999999"/>
              </a:buClr>
              <a:buSzPts val="1400"/>
              <a:buAutoNum type="arabicPeriod"/>
            </a:pPr>
            <a:r>
              <a:rPr lang="en">
                <a:solidFill>
                  <a:srgbClr val="999999"/>
                </a:solidFill>
              </a:rPr>
              <a:t>Sample an alignment </a:t>
            </a:r>
            <a:r>
              <a:rPr b="1" lang="en">
                <a:solidFill>
                  <a:srgbClr val="999999"/>
                </a:solidFill>
              </a:rPr>
              <a:t>{a</a:t>
            </a:r>
            <a:r>
              <a:rPr b="1" baseline="-25000" lang="en">
                <a:solidFill>
                  <a:srgbClr val="999999"/>
                </a:solidFill>
              </a:rPr>
              <a:t>i</a:t>
            </a:r>
            <a:r>
              <a:rPr b="1" lang="en">
                <a:solidFill>
                  <a:srgbClr val="999999"/>
                </a:solidFill>
              </a:rPr>
              <a:t>}</a:t>
            </a:r>
            <a:r>
              <a:rPr lang="en">
                <a:solidFill>
                  <a:srgbClr val="999999"/>
                </a:solidFill>
              </a:rPr>
              <a:t> for i = 1,...,m</a:t>
            </a:r>
            <a:endParaRPr>
              <a:solidFill>
                <a:srgbClr val="999999"/>
              </a:solidFill>
            </a:endParaRPr>
          </a:p>
          <a:p>
            <a:pPr indent="-304800" lvl="1" marL="914400" rtl="0" algn="l">
              <a:spcBef>
                <a:spcPts val="1000"/>
              </a:spcBef>
              <a:spcAft>
                <a:spcPts val="0"/>
              </a:spcAft>
              <a:buClr>
                <a:srgbClr val="999999"/>
              </a:buClr>
              <a:buSzPts val="1200"/>
              <a:buChar char="○"/>
            </a:pPr>
            <a:r>
              <a:rPr b="1" lang="en" sz="1400">
                <a:solidFill>
                  <a:srgbClr val="999999"/>
                </a:solidFill>
              </a:rPr>
              <a:t>a</a:t>
            </a:r>
            <a:r>
              <a:rPr b="1" baseline="-25000" lang="en" sz="1400">
                <a:solidFill>
                  <a:srgbClr val="999999"/>
                </a:solidFill>
              </a:rPr>
              <a:t>i</a:t>
            </a:r>
            <a:r>
              <a:rPr b="1" lang="en" sz="1400">
                <a:solidFill>
                  <a:srgbClr val="999999"/>
                </a:solidFill>
              </a:rPr>
              <a:t> </a:t>
            </a:r>
            <a:r>
              <a:rPr lang="en" sz="1400">
                <a:solidFill>
                  <a:srgbClr val="999999"/>
                </a:solidFill>
              </a:rPr>
              <a:t>∼ Uniform(0, ℓ + 1)</a:t>
            </a:r>
            <a:endParaRPr sz="1400">
              <a:solidFill>
                <a:srgbClr val="999999"/>
              </a:solidFill>
            </a:endParaRPr>
          </a:p>
          <a:p>
            <a:pPr indent="-317500" lvl="1" marL="914400" rtl="0" algn="l">
              <a:spcBef>
                <a:spcPts val="1000"/>
              </a:spcBef>
              <a:spcAft>
                <a:spcPts val="0"/>
              </a:spcAft>
              <a:buClr>
                <a:srgbClr val="999999"/>
              </a:buClr>
              <a:buSzPts val="1400"/>
              <a:buChar char="○"/>
            </a:pPr>
            <a:r>
              <a:rPr b="1" lang="en" sz="1400">
                <a:solidFill>
                  <a:srgbClr val="999999"/>
                </a:solidFill>
              </a:rPr>
              <a:t>a</a:t>
            </a:r>
            <a:r>
              <a:rPr b="1" baseline="-25000" lang="en" sz="1400">
                <a:solidFill>
                  <a:srgbClr val="999999"/>
                </a:solidFill>
              </a:rPr>
              <a:t>i</a:t>
            </a:r>
            <a:r>
              <a:rPr b="1" lang="en" sz="1400">
                <a:solidFill>
                  <a:srgbClr val="999999"/>
                </a:solidFill>
              </a:rPr>
              <a:t> </a:t>
            </a:r>
            <a:r>
              <a:rPr lang="en" sz="1400">
                <a:solidFill>
                  <a:srgbClr val="999999"/>
                </a:solidFill>
              </a:rPr>
              <a:t>independent</a:t>
            </a:r>
            <a:endParaRPr sz="1400">
              <a:solidFill>
                <a:srgbClr val="999999"/>
              </a:solidFill>
            </a:endParaRPr>
          </a:p>
          <a:p>
            <a:pPr indent="-317500" lvl="0" marL="457200" rtl="0" algn="l">
              <a:lnSpc>
                <a:spcPct val="115000"/>
              </a:lnSpc>
              <a:spcBef>
                <a:spcPts val="1000"/>
              </a:spcBef>
              <a:spcAft>
                <a:spcPts val="0"/>
              </a:spcAft>
              <a:buClr>
                <a:srgbClr val="9900FF"/>
              </a:buClr>
              <a:buSzPts val="1400"/>
              <a:buAutoNum type="arabicPeriod"/>
            </a:pPr>
            <a:r>
              <a:rPr b="1" lang="en">
                <a:solidFill>
                  <a:srgbClr val="9900FF"/>
                </a:solidFill>
              </a:rPr>
              <a:t>Sample a word f</a:t>
            </a:r>
            <a:r>
              <a:rPr b="1" baseline="-25000" lang="en">
                <a:solidFill>
                  <a:srgbClr val="9900FF"/>
                </a:solidFill>
              </a:rPr>
              <a:t>i</a:t>
            </a:r>
            <a:r>
              <a:rPr b="1" lang="en">
                <a:solidFill>
                  <a:srgbClr val="9900FF"/>
                </a:solidFill>
              </a:rPr>
              <a:t> from t(f | e</a:t>
            </a:r>
            <a:r>
              <a:rPr b="1" baseline="-25000" lang="en">
                <a:solidFill>
                  <a:srgbClr val="9900FF"/>
                </a:solidFill>
              </a:rPr>
              <a:t>ai</a:t>
            </a:r>
            <a:r>
              <a:rPr b="1" lang="en">
                <a:solidFill>
                  <a:srgbClr val="9900FF"/>
                </a:solidFill>
              </a:rPr>
              <a:t>)</a:t>
            </a:r>
            <a:endParaRPr b="1">
              <a:solidFill>
                <a:srgbClr val="9900FF"/>
              </a:solidFill>
            </a:endParaRPr>
          </a:p>
          <a:p>
            <a:pPr indent="-304800" lvl="1" marL="914400" rtl="0" algn="l">
              <a:spcBef>
                <a:spcPts val="1000"/>
              </a:spcBef>
              <a:spcAft>
                <a:spcPts val="1000"/>
              </a:spcAft>
              <a:buClr>
                <a:srgbClr val="9900FF"/>
              </a:buClr>
              <a:buSzPts val="1200"/>
              <a:buChar char="○"/>
            </a:pPr>
            <a:r>
              <a:rPr b="1" lang="en" sz="1400">
                <a:solidFill>
                  <a:srgbClr val="9900FF"/>
                </a:solidFill>
              </a:rPr>
              <a:t>t(f | e) </a:t>
            </a:r>
            <a:r>
              <a:rPr lang="en" sz="1400">
                <a:solidFill>
                  <a:srgbClr val="9900FF"/>
                </a:solidFill>
              </a:rPr>
              <a:t>tabulated</a:t>
            </a:r>
            <a:endParaRPr>
              <a:solidFill>
                <a:srgbClr val="9900FF"/>
              </a:solidFill>
            </a:endParaRPr>
          </a:p>
        </p:txBody>
      </p:sp>
      <p:grpSp>
        <p:nvGrpSpPr>
          <p:cNvPr id="1388" name="Google Shape;1388;p141"/>
          <p:cNvGrpSpPr/>
          <p:nvPr/>
        </p:nvGrpSpPr>
        <p:grpSpPr>
          <a:xfrm>
            <a:off x="4643825" y="1610188"/>
            <a:ext cx="4096475" cy="2241125"/>
            <a:chOff x="4643825" y="1610188"/>
            <a:chExt cx="4096475" cy="2241125"/>
          </a:xfrm>
        </p:grpSpPr>
        <p:grpSp>
          <p:nvGrpSpPr>
            <p:cNvPr id="1389" name="Google Shape;1389;p141"/>
            <p:cNvGrpSpPr/>
            <p:nvPr/>
          </p:nvGrpSpPr>
          <p:grpSpPr>
            <a:xfrm>
              <a:off x="4643825" y="1610188"/>
              <a:ext cx="3000650" cy="2241125"/>
              <a:chOff x="5115900" y="1481425"/>
              <a:chExt cx="3000650" cy="2241125"/>
            </a:xfrm>
          </p:grpSpPr>
          <p:grpSp>
            <p:nvGrpSpPr>
              <p:cNvPr id="1390" name="Google Shape;1390;p141"/>
              <p:cNvGrpSpPr/>
              <p:nvPr/>
            </p:nvGrpSpPr>
            <p:grpSpPr>
              <a:xfrm>
                <a:off x="5115900" y="1481425"/>
                <a:ext cx="3000650" cy="395700"/>
                <a:chOff x="5115900" y="1481425"/>
                <a:chExt cx="3000650" cy="395700"/>
              </a:xfrm>
            </p:grpSpPr>
            <p:sp>
              <p:nvSpPr>
                <p:cNvPr id="1391" name="Google Shape;1391;p141"/>
                <p:cNvSpPr/>
                <p:nvPr/>
              </p:nvSpPr>
              <p:spPr>
                <a:xfrm>
                  <a:off x="5115900" y="1481425"/>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the</a:t>
                  </a:r>
                  <a:endParaRPr/>
                </a:p>
              </p:txBody>
            </p:sp>
            <p:sp>
              <p:nvSpPr>
                <p:cNvPr id="1392" name="Google Shape;1392;p141"/>
                <p:cNvSpPr/>
                <p:nvPr/>
              </p:nvSpPr>
              <p:spPr>
                <a:xfrm>
                  <a:off x="6188425" y="1481425"/>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blue</a:t>
                  </a:r>
                  <a:endParaRPr/>
                </a:p>
              </p:txBody>
            </p:sp>
            <p:sp>
              <p:nvSpPr>
                <p:cNvPr id="1393" name="Google Shape;1393;p141"/>
                <p:cNvSpPr/>
                <p:nvPr/>
              </p:nvSpPr>
              <p:spPr>
                <a:xfrm>
                  <a:off x="7260950" y="1481425"/>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house</a:t>
                  </a:r>
                  <a:endParaRPr/>
                </a:p>
              </p:txBody>
            </p:sp>
          </p:grpSp>
          <p:grpSp>
            <p:nvGrpSpPr>
              <p:cNvPr id="1394" name="Google Shape;1394;p141"/>
              <p:cNvGrpSpPr/>
              <p:nvPr/>
            </p:nvGrpSpPr>
            <p:grpSpPr>
              <a:xfrm>
                <a:off x="5115900" y="3326850"/>
                <a:ext cx="3000650" cy="395700"/>
                <a:chOff x="5115900" y="3326850"/>
                <a:chExt cx="3000650" cy="395700"/>
              </a:xfrm>
            </p:grpSpPr>
            <p:sp>
              <p:nvSpPr>
                <p:cNvPr id="1395" name="Google Shape;1395;p141"/>
                <p:cNvSpPr/>
                <p:nvPr/>
              </p:nvSpPr>
              <p:spPr>
                <a:xfrm>
                  <a:off x="5115900" y="3326850"/>
                  <a:ext cx="855600" cy="395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la</a:t>
                  </a:r>
                  <a:endParaRPr/>
                </a:p>
              </p:txBody>
            </p:sp>
            <p:sp>
              <p:nvSpPr>
                <p:cNvPr id="1396" name="Google Shape;1396;p141"/>
                <p:cNvSpPr/>
                <p:nvPr/>
              </p:nvSpPr>
              <p:spPr>
                <a:xfrm>
                  <a:off x="6188425" y="3326850"/>
                  <a:ext cx="855600" cy="395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maison</a:t>
                  </a:r>
                  <a:endParaRPr/>
                </a:p>
              </p:txBody>
            </p:sp>
            <p:sp>
              <p:nvSpPr>
                <p:cNvPr id="1397" name="Google Shape;1397;p141"/>
                <p:cNvSpPr/>
                <p:nvPr/>
              </p:nvSpPr>
              <p:spPr>
                <a:xfrm>
                  <a:off x="7260950" y="3326850"/>
                  <a:ext cx="855600" cy="395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cxnSp>
            <p:nvCxnSpPr>
              <p:cNvPr id="1398" name="Google Shape;1398;p141"/>
              <p:cNvCxnSpPr>
                <a:stCxn id="1391" idx="2"/>
                <a:endCxn id="1395" idx="0"/>
              </p:cNvCxnSpPr>
              <p:nvPr/>
            </p:nvCxnSpPr>
            <p:spPr>
              <a:xfrm>
                <a:off x="5543700" y="1877125"/>
                <a:ext cx="0" cy="1449600"/>
              </a:xfrm>
              <a:prstGeom prst="straightConnector1">
                <a:avLst/>
              </a:prstGeom>
              <a:noFill/>
              <a:ln cap="flat" cmpd="sng" w="28575">
                <a:solidFill>
                  <a:schemeClr val="accent5"/>
                </a:solidFill>
                <a:prstDash val="solid"/>
                <a:round/>
                <a:headEnd len="med" w="med" type="none"/>
                <a:tailEnd len="med" w="med" type="triangle"/>
              </a:ln>
            </p:spPr>
          </p:cxnSp>
        </p:grpSp>
        <p:cxnSp>
          <p:nvCxnSpPr>
            <p:cNvPr id="1399" name="Google Shape;1399;p141"/>
            <p:cNvCxnSpPr>
              <a:stCxn id="1392" idx="2"/>
              <a:endCxn id="1397" idx="0"/>
            </p:cNvCxnSpPr>
            <p:nvPr/>
          </p:nvCxnSpPr>
          <p:spPr>
            <a:xfrm>
              <a:off x="6144150" y="2005888"/>
              <a:ext cx="1072500" cy="1449600"/>
            </a:xfrm>
            <a:prstGeom prst="straightConnector1">
              <a:avLst/>
            </a:prstGeom>
            <a:noFill/>
            <a:ln cap="flat" cmpd="sng" w="28575">
              <a:solidFill>
                <a:schemeClr val="accent5"/>
              </a:solidFill>
              <a:prstDash val="solid"/>
              <a:round/>
              <a:headEnd len="med" w="med" type="none"/>
              <a:tailEnd len="med" w="med" type="triangle"/>
            </a:ln>
          </p:spPr>
        </p:cxnSp>
        <p:cxnSp>
          <p:nvCxnSpPr>
            <p:cNvPr id="1400" name="Google Shape;1400;p141"/>
            <p:cNvCxnSpPr>
              <a:stCxn id="1393" idx="2"/>
              <a:endCxn id="1396" idx="0"/>
            </p:cNvCxnSpPr>
            <p:nvPr/>
          </p:nvCxnSpPr>
          <p:spPr>
            <a:xfrm flipH="1">
              <a:off x="6144175" y="2005888"/>
              <a:ext cx="1072500" cy="1449600"/>
            </a:xfrm>
            <a:prstGeom prst="straightConnector1">
              <a:avLst/>
            </a:prstGeom>
            <a:noFill/>
            <a:ln cap="flat" cmpd="sng" w="28575">
              <a:solidFill>
                <a:schemeClr val="accent5"/>
              </a:solidFill>
              <a:prstDash val="solid"/>
              <a:round/>
              <a:headEnd len="med" w="med" type="none"/>
              <a:tailEnd len="med" w="med" type="triangle"/>
            </a:ln>
          </p:spPr>
        </p:cxnSp>
        <p:sp>
          <p:nvSpPr>
            <p:cNvPr id="1401" name="Google Shape;1401;p141"/>
            <p:cNvSpPr/>
            <p:nvPr/>
          </p:nvSpPr>
          <p:spPr>
            <a:xfrm>
              <a:off x="7884700" y="1610188"/>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NULL</a:t>
              </a:r>
              <a:endParaRPr/>
            </a:p>
          </p:txBody>
        </p:sp>
      </p:grpSp>
      <p:sp>
        <p:nvSpPr>
          <p:cNvPr id="1402" name="Google Shape;1402;p141"/>
          <p:cNvSpPr/>
          <p:nvPr/>
        </p:nvSpPr>
        <p:spPr>
          <a:xfrm>
            <a:off x="7884700" y="3455613"/>
            <a:ext cx="855600" cy="395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m = 3</a:t>
            </a:r>
            <a:endParaRPr/>
          </a:p>
        </p:txBody>
      </p:sp>
      <p:sp>
        <p:nvSpPr>
          <p:cNvPr id="1403" name="Google Shape;1403;p141"/>
          <p:cNvSpPr txBox="1"/>
          <p:nvPr/>
        </p:nvSpPr>
        <p:spPr>
          <a:xfrm>
            <a:off x="5369450" y="3851325"/>
            <a:ext cx="15684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t(maison | house)</a:t>
            </a:r>
            <a:endParaRPr sz="1200"/>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14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IBM Model 1</a:t>
            </a:r>
            <a:endParaRPr/>
          </a:p>
        </p:txBody>
      </p:sp>
      <p:sp>
        <p:nvSpPr>
          <p:cNvPr id="1409" name="Google Shape;1409;p142"/>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Noisy-channel translation </a:t>
            </a:r>
            <a:r>
              <a:rPr b="1" lang="en"/>
              <a:t>f → e</a:t>
            </a:r>
            <a:endParaRPr/>
          </a:p>
          <a:p>
            <a:pPr indent="0" lvl="0" marL="0" rtl="0" algn="l">
              <a:spcBef>
                <a:spcPts val="1600"/>
              </a:spcBef>
              <a:spcAft>
                <a:spcPts val="0"/>
              </a:spcAft>
              <a:buNone/>
            </a:pPr>
            <a:r>
              <a:rPr lang="en"/>
              <a:t>Model: generative process </a:t>
            </a:r>
            <a:r>
              <a:rPr b="1" lang="en"/>
              <a:t>e → f </a:t>
            </a:r>
            <a:r>
              <a:rPr lang="en"/>
              <a:t> with P(f | e)</a:t>
            </a:r>
            <a:endParaRPr/>
          </a:p>
          <a:p>
            <a:pPr indent="-317500" lvl="0" marL="457200" rtl="0" algn="l">
              <a:lnSpc>
                <a:spcPct val="115000"/>
              </a:lnSpc>
              <a:spcBef>
                <a:spcPts val="1600"/>
              </a:spcBef>
              <a:spcAft>
                <a:spcPts val="0"/>
              </a:spcAft>
              <a:buClr>
                <a:srgbClr val="999999"/>
              </a:buClr>
              <a:buSzPts val="1400"/>
              <a:buAutoNum type="arabicPeriod"/>
            </a:pPr>
            <a:r>
              <a:rPr lang="en">
                <a:solidFill>
                  <a:srgbClr val="999999"/>
                </a:solidFill>
              </a:rPr>
              <a:t>Sample a length m ∼ Q(m)</a:t>
            </a:r>
            <a:endParaRPr>
              <a:solidFill>
                <a:srgbClr val="999999"/>
              </a:solidFill>
            </a:endParaRPr>
          </a:p>
          <a:p>
            <a:pPr indent="-304800" lvl="1" marL="914400" rtl="0" algn="l">
              <a:lnSpc>
                <a:spcPct val="115000"/>
              </a:lnSpc>
              <a:spcBef>
                <a:spcPts val="1000"/>
              </a:spcBef>
              <a:spcAft>
                <a:spcPts val="0"/>
              </a:spcAft>
              <a:buClr>
                <a:srgbClr val="999999"/>
              </a:buClr>
              <a:buSzPts val="1200"/>
              <a:buChar char="○"/>
            </a:pPr>
            <a:r>
              <a:rPr lang="en">
                <a:solidFill>
                  <a:srgbClr val="999999"/>
                </a:solidFill>
              </a:rPr>
              <a:t>Distribution Q(m) doesn’t matter!</a:t>
            </a:r>
            <a:endParaRPr>
              <a:solidFill>
                <a:srgbClr val="999999"/>
              </a:solidFill>
            </a:endParaRPr>
          </a:p>
          <a:p>
            <a:pPr indent="-317500" lvl="0" marL="457200" rtl="0" algn="l">
              <a:lnSpc>
                <a:spcPct val="115000"/>
              </a:lnSpc>
              <a:spcBef>
                <a:spcPts val="1000"/>
              </a:spcBef>
              <a:spcAft>
                <a:spcPts val="0"/>
              </a:spcAft>
              <a:buClr>
                <a:srgbClr val="999999"/>
              </a:buClr>
              <a:buSzPts val="1400"/>
              <a:buAutoNum type="arabicPeriod"/>
            </a:pPr>
            <a:r>
              <a:rPr lang="en">
                <a:solidFill>
                  <a:srgbClr val="999999"/>
                </a:solidFill>
              </a:rPr>
              <a:t>Sample an alignment </a:t>
            </a:r>
            <a:r>
              <a:rPr b="1" lang="en">
                <a:solidFill>
                  <a:srgbClr val="999999"/>
                </a:solidFill>
              </a:rPr>
              <a:t>{a</a:t>
            </a:r>
            <a:r>
              <a:rPr b="1" baseline="-25000" lang="en">
                <a:solidFill>
                  <a:srgbClr val="999999"/>
                </a:solidFill>
              </a:rPr>
              <a:t>i</a:t>
            </a:r>
            <a:r>
              <a:rPr b="1" lang="en">
                <a:solidFill>
                  <a:srgbClr val="999999"/>
                </a:solidFill>
              </a:rPr>
              <a:t>}</a:t>
            </a:r>
            <a:r>
              <a:rPr lang="en">
                <a:solidFill>
                  <a:srgbClr val="999999"/>
                </a:solidFill>
              </a:rPr>
              <a:t> for i = 1,...,m</a:t>
            </a:r>
            <a:endParaRPr>
              <a:solidFill>
                <a:srgbClr val="999999"/>
              </a:solidFill>
            </a:endParaRPr>
          </a:p>
          <a:p>
            <a:pPr indent="-304800" lvl="1" marL="914400" rtl="0" algn="l">
              <a:spcBef>
                <a:spcPts val="1000"/>
              </a:spcBef>
              <a:spcAft>
                <a:spcPts val="0"/>
              </a:spcAft>
              <a:buClr>
                <a:srgbClr val="999999"/>
              </a:buClr>
              <a:buSzPts val="1200"/>
              <a:buChar char="○"/>
            </a:pPr>
            <a:r>
              <a:rPr b="1" lang="en" sz="1400">
                <a:solidFill>
                  <a:srgbClr val="999999"/>
                </a:solidFill>
              </a:rPr>
              <a:t>a</a:t>
            </a:r>
            <a:r>
              <a:rPr b="1" baseline="-25000" lang="en" sz="1400">
                <a:solidFill>
                  <a:srgbClr val="999999"/>
                </a:solidFill>
              </a:rPr>
              <a:t>i</a:t>
            </a:r>
            <a:r>
              <a:rPr b="1" lang="en" sz="1400">
                <a:solidFill>
                  <a:srgbClr val="999999"/>
                </a:solidFill>
              </a:rPr>
              <a:t> </a:t>
            </a:r>
            <a:r>
              <a:rPr lang="en" sz="1400">
                <a:solidFill>
                  <a:srgbClr val="999999"/>
                </a:solidFill>
              </a:rPr>
              <a:t>∼ Uniform(0, ℓ + 1)</a:t>
            </a:r>
            <a:endParaRPr sz="1400">
              <a:solidFill>
                <a:srgbClr val="999999"/>
              </a:solidFill>
            </a:endParaRPr>
          </a:p>
          <a:p>
            <a:pPr indent="-317500" lvl="1" marL="914400" rtl="0" algn="l">
              <a:spcBef>
                <a:spcPts val="1000"/>
              </a:spcBef>
              <a:spcAft>
                <a:spcPts val="0"/>
              </a:spcAft>
              <a:buClr>
                <a:srgbClr val="999999"/>
              </a:buClr>
              <a:buSzPts val="1400"/>
              <a:buChar char="○"/>
            </a:pPr>
            <a:r>
              <a:rPr b="1" lang="en" sz="1400">
                <a:solidFill>
                  <a:srgbClr val="999999"/>
                </a:solidFill>
              </a:rPr>
              <a:t>a</a:t>
            </a:r>
            <a:r>
              <a:rPr b="1" baseline="-25000" lang="en" sz="1400">
                <a:solidFill>
                  <a:srgbClr val="999999"/>
                </a:solidFill>
              </a:rPr>
              <a:t>i</a:t>
            </a:r>
            <a:r>
              <a:rPr b="1" lang="en" sz="1400">
                <a:solidFill>
                  <a:srgbClr val="999999"/>
                </a:solidFill>
              </a:rPr>
              <a:t> </a:t>
            </a:r>
            <a:r>
              <a:rPr lang="en" sz="1400">
                <a:solidFill>
                  <a:srgbClr val="999999"/>
                </a:solidFill>
              </a:rPr>
              <a:t>independent</a:t>
            </a:r>
            <a:endParaRPr sz="1400">
              <a:solidFill>
                <a:srgbClr val="999999"/>
              </a:solidFill>
            </a:endParaRPr>
          </a:p>
          <a:p>
            <a:pPr indent="-317500" lvl="0" marL="457200" rtl="0" algn="l">
              <a:lnSpc>
                <a:spcPct val="115000"/>
              </a:lnSpc>
              <a:spcBef>
                <a:spcPts val="1000"/>
              </a:spcBef>
              <a:spcAft>
                <a:spcPts val="0"/>
              </a:spcAft>
              <a:buClr>
                <a:srgbClr val="9900FF"/>
              </a:buClr>
              <a:buSzPts val="1400"/>
              <a:buAutoNum type="arabicPeriod"/>
            </a:pPr>
            <a:r>
              <a:rPr b="1" lang="en">
                <a:solidFill>
                  <a:srgbClr val="9900FF"/>
                </a:solidFill>
              </a:rPr>
              <a:t>Sample a word f</a:t>
            </a:r>
            <a:r>
              <a:rPr b="1" baseline="-25000" lang="en">
                <a:solidFill>
                  <a:srgbClr val="9900FF"/>
                </a:solidFill>
              </a:rPr>
              <a:t>i</a:t>
            </a:r>
            <a:r>
              <a:rPr b="1" lang="en">
                <a:solidFill>
                  <a:srgbClr val="9900FF"/>
                </a:solidFill>
              </a:rPr>
              <a:t> from t(f | e</a:t>
            </a:r>
            <a:r>
              <a:rPr b="1" baseline="-25000" lang="en">
                <a:solidFill>
                  <a:srgbClr val="9900FF"/>
                </a:solidFill>
              </a:rPr>
              <a:t>ai</a:t>
            </a:r>
            <a:r>
              <a:rPr b="1" lang="en">
                <a:solidFill>
                  <a:srgbClr val="9900FF"/>
                </a:solidFill>
              </a:rPr>
              <a:t>)</a:t>
            </a:r>
            <a:endParaRPr b="1">
              <a:solidFill>
                <a:srgbClr val="9900FF"/>
              </a:solidFill>
            </a:endParaRPr>
          </a:p>
          <a:p>
            <a:pPr indent="-304800" lvl="1" marL="914400" rtl="0" algn="l">
              <a:spcBef>
                <a:spcPts val="1000"/>
              </a:spcBef>
              <a:spcAft>
                <a:spcPts val="1000"/>
              </a:spcAft>
              <a:buClr>
                <a:srgbClr val="9900FF"/>
              </a:buClr>
              <a:buSzPts val="1200"/>
              <a:buChar char="○"/>
            </a:pPr>
            <a:r>
              <a:rPr b="1" lang="en" sz="1400">
                <a:solidFill>
                  <a:srgbClr val="9900FF"/>
                </a:solidFill>
              </a:rPr>
              <a:t>t(f | e) </a:t>
            </a:r>
            <a:r>
              <a:rPr lang="en" sz="1400">
                <a:solidFill>
                  <a:srgbClr val="9900FF"/>
                </a:solidFill>
              </a:rPr>
              <a:t>tabulated</a:t>
            </a:r>
            <a:endParaRPr>
              <a:solidFill>
                <a:srgbClr val="9900FF"/>
              </a:solidFill>
            </a:endParaRPr>
          </a:p>
        </p:txBody>
      </p:sp>
      <p:grpSp>
        <p:nvGrpSpPr>
          <p:cNvPr id="1410" name="Google Shape;1410;p142"/>
          <p:cNvGrpSpPr/>
          <p:nvPr/>
        </p:nvGrpSpPr>
        <p:grpSpPr>
          <a:xfrm>
            <a:off x="4643825" y="1610188"/>
            <a:ext cx="4096475" cy="2241125"/>
            <a:chOff x="4643825" y="1610188"/>
            <a:chExt cx="4096475" cy="2241125"/>
          </a:xfrm>
        </p:grpSpPr>
        <p:grpSp>
          <p:nvGrpSpPr>
            <p:cNvPr id="1411" name="Google Shape;1411;p142"/>
            <p:cNvGrpSpPr/>
            <p:nvPr/>
          </p:nvGrpSpPr>
          <p:grpSpPr>
            <a:xfrm>
              <a:off x="4643825" y="1610188"/>
              <a:ext cx="3000650" cy="2241125"/>
              <a:chOff x="5115900" y="1481425"/>
              <a:chExt cx="3000650" cy="2241125"/>
            </a:xfrm>
          </p:grpSpPr>
          <p:grpSp>
            <p:nvGrpSpPr>
              <p:cNvPr id="1412" name="Google Shape;1412;p142"/>
              <p:cNvGrpSpPr/>
              <p:nvPr/>
            </p:nvGrpSpPr>
            <p:grpSpPr>
              <a:xfrm>
                <a:off x="5115900" y="1481425"/>
                <a:ext cx="3000650" cy="395700"/>
                <a:chOff x="5115900" y="1481425"/>
                <a:chExt cx="3000650" cy="395700"/>
              </a:xfrm>
            </p:grpSpPr>
            <p:sp>
              <p:nvSpPr>
                <p:cNvPr id="1413" name="Google Shape;1413;p142"/>
                <p:cNvSpPr/>
                <p:nvPr/>
              </p:nvSpPr>
              <p:spPr>
                <a:xfrm>
                  <a:off x="5115900" y="1481425"/>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the</a:t>
                  </a:r>
                  <a:endParaRPr/>
                </a:p>
              </p:txBody>
            </p:sp>
            <p:sp>
              <p:nvSpPr>
                <p:cNvPr id="1414" name="Google Shape;1414;p142"/>
                <p:cNvSpPr/>
                <p:nvPr/>
              </p:nvSpPr>
              <p:spPr>
                <a:xfrm>
                  <a:off x="6188425" y="1481425"/>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blue</a:t>
                  </a:r>
                  <a:endParaRPr/>
                </a:p>
              </p:txBody>
            </p:sp>
            <p:sp>
              <p:nvSpPr>
                <p:cNvPr id="1415" name="Google Shape;1415;p142"/>
                <p:cNvSpPr/>
                <p:nvPr/>
              </p:nvSpPr>
              <p:spPr>
                <a:xfrm>
                  <a:off x="7260950" y="1481425"/>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house</a:t>
                  </a:r>
                  <a:endParaRPr/>
                </a:p>
              </p:txBody>
            </p:sp>
          </p:grpSp>
          <p:grpSp>
            <p:nvGrpSpPr>
              <p:cNvPr id="1416" name="Google Shape;1416;p142"/>
              <p:cNvGrpSpPr/>
              <p:nvPr/>
            </p:nvGrpSpPr>
            <p:grpSpPr>
              <a:xfrm>
                <a:off x="5115900" y="3326850"/>
                <a:ext cx="3000650" cy="395700"/>
                <a:chOff x="5115900" y="3326850"/>
                <a:chExt cx="3000650" cy="395700"/>
              </a:xfrm>
            </p:grpSpPr>
            <p:sp>
              <p:nvSpPr>
                <p:cNvPr id="1417" name="Google Shape;1417;p142"/>
                <p:cNvSpPr/>
                <p:nvPr/>
              </p:nvSpPr>
              <p:spPr>
                <a:xfrm>
                  <a:off x="5115900" y="3326850"/>
                  <a:ext cx="855600" cy="395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la</a:t>
                  </a:r>
                  <a:endParaRPr/>
                </a:p>
              </p:txBody>
            </p:sp>
            <p:sp>
              <p:nvSpPr>
                <p:cNvPr id="1418" name="Google Shape;1418;p142"/>
                <p:cNvSpPr/>
                <p:nvPr/>
              </p:nvSpPr>
              <p:spPr>
                <a:xfrm>
                  <a:off x="6188425" y="3326850"/>
                  <a:ext cx="855600" cy="395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maison</a:t>
                  </a:r>
                  <a:endParaRPr/>
                </a:p>
              </p:txBody>
            </p:sp>
            <p:sp>
              <p:nvSpPr>
                <p:cNvPr id="1419" name="Google Shape;1419;p142"/>
                <p:cNvSpPr/>
                <p:nvPr/>
              </p:nvSpPr>
              <p:spPr>
                <a:xfrm>
                  <a:off x="7260950" y="3326850"/>
                  <a:ext cx="855600" cy="395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bleue</a:t>
                  </a:r>
                  <a:endParaRPr/>
                </a:p>
              </p:txBody>
            </p:sp>
          </p:grpSp>
          <p:cxnSp>
            <p:nvCxnSpPr>
              <p:cNvPr id="1420" name="Google Shape;1420;p142"/>
              <p:cNvCxnSpPr>
                <a:stCxn id="1413" idx="2"/>
                <a:endCxn id="1417" idx="0"/>
              </p:cNvCxnSpPr>
              <p:nvPr/>
            </p:nvCxnSpPr>
            <p:spPr>
              <a:xfrm>
                <a:off x="5543700" y="1877125"/>
                <a:ext cx="0" cy="1449600"/>
              </a:xfrm>
              <a:prstGeom prst="straightConnector1">
                <a:avLst/>
              </a:prstGeom>
              <a:noFill/>
              <a:ln cap="flat" cmpd="sng" w="28575">
                <a:solidFill>
                  <a:schemeClr val="accent5"/>
                </a:solidFill>
                <a:prstDash val="solid"/>
                <a:round/>
                <a:headEnd len="med" w="med" type="none"/>
                <a:tailEnd len="med" w="med" type="triangle"/>
              </a:ln>
            </p:spPr>
          </p:cxnSp>
        </p:grpSp>
        <p:cxnSp>
          <p:nvCxnSpPr>
            <p:cNvPr id="1421" name="Google Shape;1421;p142"/>
            <p:cNvCxnSpPr>
              <a:stCxn id="1414" idx="2"/>
              <a:endCxn id="1419" idx="0"/>
            </p:cNvCxnSpPr>
            <p:nvPr/>
          </p:nvCxnSpPr>
          <p:spPr>
            <a:xfrm>
              <a:off x="6144150" y="2005888"/>
              <a:ext cx="1072500" cy="1449600"/>
            </a:xfrm>
            <a:prstGeom prst="straightConnector1">
              <a:avLst/>
            </a:prstGeom>
            <a:noFill/>
            <a:ln cap="flat" cmpd="sng" w="28575">
              <a:solidFill>
                <a:schemeClr val="accent5"/>
              </a:solidFill>
              <a:prstDash val="solid"/>
              <a:round/>
              <a:headEnd len="med" w="med" type="none"/>
              <a:tailEnd len="med" w="med" type="triangle"/>
            </a:ln>
          </p:spPr>
        </p:cxnSp>
        <p:cxnSp>
          <p:nvCxnSpPr>
            <p:cNvPr id="1422" name="Google Shape;1422;p142"/>
            <p:cNvCxnSpPr>
              <a:stCxn id="1415" idx="2"/>
              <a:endCxn id="1418" idx="0"/>
            </p:cNvCxnSpPr>
            <p:nvPr/>
          </p:nvCxnSpPr>
          <p:spPr>
            <a:xfrm flipH="1">
              <a:off x="6144175" y="2005888"/>
              <a:ext cx="1072500" cy="1449600"/>
            </a:xfrm>
            <a:prstGeom prst="straightConnector1">
              <a:avLst/>
            </a:prstGeom>
            <a:noFill/>
            <a:ln cap="flat" cmpd="sng" w="28575">
              <a:solidFill>
                <a:schemeClr val="accent5"/>
              </a:solidFill>
              <a:prstDash val="solid"/>
              <a:round/>
              <a:headEnd len="med" w="med" type="none"/>
              <a:tailEnd len="med" w="med" type="triangle"/>
            </a:ln>
          </p:spPr>
        </p:cxnSp>
        <p:sp>
          <p:nvSpPr>
            <p:cNvPr id="1423" name="Google Shape;1423;p142"/>
            <p:cNvSpPr/>
            <p:nvPr/>
          </p:nvSpPr>
          <p:spPr>
            <a:xfrm>
              <a:off x="7884700" y="1610188"/>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NULL</a:t>
              </a:r>
              <a:endParaRPr/>
            </a:p>
          </p:txBody>
        </p:sp>
      </p:grpSp>
      <p:sp>
        <p:nvSpPr>
          <p:cNvPr id="1424" name="Google Shape;1424;p142"/>
          <p:cNvSpPr/>
          <p:nvPr/>
        </p:nvSpPr>
        <p:spPr>
          <a:xfrm>
            <a:off x="7884700" y="3455613"/>
            <a:ext cx="855600" cy="395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m = 3</a:t>
            </a:r>
            <a:endParaRPr/>
          </a:p>
        </p:txBody>
      </p:sp>
      <p:sp>
        <p:nvSpPr>
          <p:cNvPr id="1425" name="Google Shape;1425;p142"/>
          <p:cNvSpPr txBox="1"/>
          <p:nvPr/>
        </p:nvSpPr>
        <p:spPr>
          <a:xfrm>
            <a:off x="6472725" y="3851325"/>
            <a:ext cx="15684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t(bleue | blue)</a:t>
            </a:r>
            <a:endParaRPr sz="1200"/>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14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IBM Model 1</a:t>
            </a:r>
            <a:endParaRPr/>
          </a:p>
        </p:txBody>
      </p:sp>
      <p:sp>
        <p:nvSpPr>
          <p:cNvPr id="1431" name="Google Shape;1431;p143"/>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Noisy-channel translation </a:t>
            </a:r>
            <a:r>
              <a:rPr b="1" lang="en"/>
              <a:t>f → e</a:t>
            </a:r>
            <a:endParaRPr/>
          </a:p>
          <a:p>
            <a:pPr indent="0" lvl="0" marL="0" rtl="0" algn="l">
              <a:spcBef>
                <a:spcPts val="1600"/>
              </a:spcBef>
              <a:spcAft>
                <a:spcPts val="0"/>
              </a:spcAft>
              <a:buNone/>
            </a:pPr>
            <a:r>
              <a:rPr lang="en"/>
              <a:t>Model: generative process </a:t>
            </a:r>
            <a:r>
              <a:rPr b="1" lang="en"/>
              <a:t>e → f </a:t>
            </a:r>
            <a:r>
              <a:rPr lang="en"/>
              <a:t> with P(f | e)</a:t>
            </a:r>
            <a:endParaRPr/>
          </a:p>
          <a:p>
            <a:pPr indent="-317500" lvl="0" marL="457200" rtl="0" algn="l">
              <a:lnSpc>
                <a:spcPct val="115000"/>
              </a:lnSpc>
              <a:spcBef>
                <a:spcPts val="1600"/>
              </a:spcBef>
              <a:spcAft>
                <a:spcPts val="0"/>
              </a:spcAft>
              <a:buClr>
                <a:srgbClr val="000000"/>
              </a:buClr>
              <a:buSzPts val="1400"/>
              <a:buAutoNum type="arabicPeriod"/>
            </a:pPr>
            <a:r>
              <a:rPr lang="en">
                <a:solidFill>
                  <a:srgbClr val="000000"/>
                </a:solidFill>
              </a:rPr>
              <a:t>Sample a length m ∼ Q(m)</a:t>
            </a:r>
            <a:endParaRPr>
              <a:solidFill>
                <a:srgbClr val="000000"/>
              </a:solidFill>
            </a:endParaRPr>
          </a:p>
          <a:p>
            <a:pPr indent="-304800" lvl="1" marL="914400" rtl="0" algn="l">
              <a:lnSpc>
                <a:spcPct val="115000"/>
              </a:lnSpc>
              <a:spcBef>
                <a:spcPts val="1000"/>
              </a:spcBef>
              <a:spcAft>
                <a:spcPts val="0"/>
              </a:spcAft>
              <a:buClr>
                <a:srgbClr val="000000"/>
              </a:buClr>
              <a:buSzPts val="1200"/>
              <a:buChar char="○"/>
            </a:pPr>
            <a:r>
              <a:rPr lang="en">
                <a:solidFill>
                  <a:srgbClr val="000000"/>
                </a:solidFill>
              </a:rPr>
              <a:t>Distribution Q(m) doesn’t matter!</a:t>
            </a:r>
            <a:endParaRPr>
              <a:solidFill>
                <a:srgbClr val="000000"/>
              </a:solidFill>
            </a:endParaRPr>
          </a:p>
          <a:p>
            <a:pPr indent="-317500" lvl="0" marL="457200" rtl="0" algn="l">
              <a:lnSpc>
                <a:spcPct val="115000"/>
              </a:lnSpc>
              <a:spcBef>
                <a:spcPts val="1000"/>
              </a:spcBef>
              <a:spcAft>
                <a:spcPts val="0"/>
              </a:spcAft>
              <a:buClr>
                <a:srgbClr val="0000FF"/>
              </a:buClr>
              <a:buSzPts val="1400"/>
              <a:buAutoNum type="arabicPeriod"/>
            </a:pPr>
            <a:r>
              <a:rPr lang="en">
                <a:solidFill>
                  <a:srgbClr val="0000FF"/>
                </a:solidFill>
              </a:rPr>
              <a:t>Marginalize alignment </a:t>
            </a:r>
            <a:r>
              <a:rPr b="1" lang="en">
                <a:solidFill>
                  <a:srgbClr val="0000FF"/>
                </a:solidFill>
              </a:rPr>
              <a:t>{a</a:t>
            </a:r>
            <a:r>
              <a:rPr b="1" baseline="-25000" lang="en">
                <a:solidFill>
                  <a:srgbClr val="0000FF"/>
                </a:solidFill>
              </a:rPr>
              <a:t>i</a:t>
            </a:r>
            <a:r>
              <a:rPr b="1" lang="en">
                <a:solidFill>
                  <a:srgbClr val="0000FF"/>
                </a:solidFill>
              </a:rPr>
              <a:t>}</a:t>
            </a:r>
            <a:r>
              <a:rPr lang="en">
                <a:solidFill>
                  <a:srgbClr val="0000FF"/>
                </a:solidFill>
              </a:rPr>
              <a:t> for i = 1,...,m</a:t>
            </a:r>
            <a:endParaRPr>
              <a:solidFill>
                <a:srgbClr val="0000FF"/>
              </a:solidFill>
            </a:endParaRPr>
          </a:p>
          <a:p>
            <a:pPr indent="-304800" lvl="1" marL="914400" rtl="0" algn="l">
              <a:spcBef>
                <a:spcPts val="1000"/>
              </a:spcBef>
              <a:spcAft>
                <a:spcPts val="0"/>
              </a:spcAft>
              <a:buClr>
                <a:srgbClr val="999999"/>
              </a:buClr>
              <a:buSzPts val="1200"/>
              <a:buChar char="○"/>
            </a:pPr>
            <a:r>
              <a:rPr b="1" lang="en" sz="1400">
                <a:solidFill>
                  <a:srgbClr val="999999"/>
                </a:solidFill>
              </a:rPr>
              <a:t>a</a:t>
            </a:r>
            <a:r>
              <a:rPr b="1" baseline="-25000" lang="en" sz="1400">
                <a:solidFill>
                  <a:srgbClr val="999999"/>
                </a:solidFill>
              </a:rPr>
              <a:t>i</a:t>
            </a:r>
            <a:r>
              <a:rPr b="1" lang="en" sz="1400">
                <a:solidFill>
                  <a:srgbClr val="999999"/>
                </a:solidFill>
              </a:rPr>
              <a:t> </a:t>
            </a:r>
            <a:r>
              <a:rPr lang="en" sz="1400">
                <a:solidFill>
                  <a:srgbClr val="999999"/>
                </a:solidFill>
              </a:rPr>
              <a:t>∼ Uniform(0, ℓ + 1)</a:t>
            </a:r>
            <a:endParaRPr sz="1400">
              <a:solidFill>
                <a:srgbClr val="999999"/>
              </a:solidFill>
            </a:endParaRPr>
          </a:p>
          <a:p>
            <a:pPr indent="-317500" lvl="1" marL="914400" rtl="0" algn="l">
              <a:spcBef>
                <a:spcPts val="1000"/>
              </a:spcBef>
              <a:spcAft>
                <a:spcPts val="0"/>
              </a:spcAft>
              <a:buClr>
                <a:srgbClr val="0000FF"/>
              </a:buClr>
              <a:buSzPts val="1400"/>
              <a:buChar char="○"/>
            </a:pPr>
            <a:r>
              <a:rPr b="1" lang="en" sz="1400">
                <a:solidFill>
                  <a:srgbClr val="0000FF"/>
                </a:solidFill>
              </a:rPr>
              <a:t>a</a:t>
            </a:r>
            <a:r>
              <a:rPr b="1" baseline="-25000" lang="en" sz="1400">
                <a:solidFill>
                  <a:srgbClr val="0000FF"/>
                </a:solidFill>
              </a:rPr>
              <a:t>i</a:t>
            </a:r>
            <a:r>
              <a:rPr lang="en" sz="1400">
                <a:solidFill>
                  <a:srgbClr val="0000FF"/>
                </a:solidFill>
              </a:rPr>
              <a:t> independent</a:t>
            </a:r>
            <a:endParaRPr sz="1400">
              <a:solidFill>
                <a:srgbClr val="0000FF"/>
              </a:solidFill>
            </a:endParaRPr>
          </a:p>
          <a:p>
            <a:pPr indent="-317500" lvl="0" marL="457200" rtl="0" algn="l">
              <a:lnSpc>
                <a:spcPct val="115000"/>
              </a:lnSpc>
              <a:spcBef>
                <a:spcPts val="1000"/>
              </a:spcBef>
              <a:spcAft>
                <a:spcPts val="0"/>
              </a:spcAft>
              <a:buClr>
                <a:srgbClr val="000000"/>
              </a:buClr>
              <a:buSzPts val="1400"/>
              <a:buAutoNum type="arabicPeriod"/>
            </a:pPr>
            <a:r>
              <a:rPr lang="en">
                <a:solidFill>
                  <a:srgbClr val="000000"/>
                </a:solidFill>
              </a:rPr>
              <a:t>Sample a word </a:t>
            </a:r>
            <a:r>
              <a:rPr b="1" lang="en">
                <a:solidFill>
                  <a:srgbClr val="000000"/>
                </a:solidFill>
              </a:rPr>
              <a:t>f</a:t>
            </a:r>
            <a:r>
              <a:rPr b="1" baseline="-25000" lang="en">
                <a:solidFill>
                  <a:srgbClr val="000000"/>
                </a:solidFill>
              </a:rPr>
              <a:t>i</a:t>
            </a:r>
            <a:r>
              <a:rPr lang="en">
                <a:solidFill>
                  <a:srgbClr val="000000"/>
                </a:solidFill>
              </a:rPr>
              <a:t> from </a:t>
            </a:r>
            <a:r>
              <a:rPr b="1" lang="en">
                <a:solidFill>
                  <a:srgbClr val="000000"/>
                </a:solidFill>
              </a:rPr>
              <a:t>t(f | e</a:t>
            </a:r>
            <a:r>
              <a:rPr b="1" baseline="-25000" lang="en">
                <a:solidFill>
                  <a:srgbClr val="000000"/>
                </a:solidFill>
              </a:rPr>
              <a:t>ai</a:t>
            </a:r>
            <a:r>
              <a:rPr b="1" lang="en">
                <a:solidFill>
                  <a:srgbClr val="000000"/>
                </a:solidFill>
              </a:rPr>
              <a:t>)</a:t>
            </a:r>
            <a:endParaRPr b="1">
              <a:solidFill>
                <a:srgbClr val="000000"/>
              </a:solidFill>
            </a:endParaRPr>
          </a:p>
          <a:p>
            <a:pPr indent="-304800" lvl="1" marL="914400" rtl="0" algn="l">
              <a:spcBef>
                <a:spcPts val="1000"/>
              </a:spcBef>
              <a:spcAft>
                <a:spcPts val="1000"/>
              </a:spcAft>
              <a:buClr>
                <a:srgbClr val="000000"/>
              </a:buClr>
              <a:buSzPts val="1200"/>
              <a:buChar char="○"/>
            </a:pPr>
            <a:r>
              <a:rPr b="1" lang="en" sz="1400">
                <a:solidFill>
                  <a:srgbClr val="000000"/>
                </a:solidFill>
              </a:rPr>
              <a:t>t(f | e) </a:t>
            </a:r>
            <a:r>
              <a:rPr lang="en" sz="1400">
                <a:solidFill>
                  <a:srgbClr val="000000"/>
                </a:solidFill>
              </a:rPr>
              <a:t>tabulated</a:t>
            </a:r>
            <a:endParaRPr>
              <a:solidFill>
                <a:srgbClr val="000000"/>
              </a:solidFill>
            </a:endParaRPr>
          </a:p>
        </p:txBody>
      </p:sp>
      <p:grpSp>
        <p:nvGrpSpPr>
          <p:cNvPr id="1432" name="Google Shape;1432;p143"/>
          <p:cNvGrpSpPr/>
          <p:nvPr/>
        </p:nvGrpSpPr>
        <p:grpSpPr>
          <a:xfrm>
            <a:off x="4643825" y="1076513"/>
            <a:ext cx="4096475" cy="2241125"/>
            <a:chOff x="4643825" y="1610188"/>
            <a:chExt cx="4096475" cy="2241125"/>
          </a:xfrm>
        </p:grpSpPr>
        <p:grpSp>
          <p:nvGrpSpPr>
            <p:cNvPr id="1433" name="Google Shape;1433;p143"/>
            <p:cNvGrpSpPr/>
            <p:nvPr/>
          </p:nvGrpSpPr>
          <p:grpSpPr>
            <a:xfrm>
              <a:off x="4643825" y="1610188"/>
              <a:ext cx="3000650" cy="2241125"/>
              <a:chOff x="5115900" y="1481425"/>
              <a:chExt cx="3000650" cy="2241125"/>
            </a:xfrm>
          </p:grpSpPr>
          <p:grpSp>
            <p:nvGrpSpPr>
              <p:cNvPr id="1434" name="Google Shape;1434;p143"/>
              <p:cNvGrpSpPr/>
              <p:nvPr/>
            </p:nvGrpSpPr>
            <p:grpSpPr>
              <a:xfrm>
                <a:off x="5115900" y="1481425"/>
                <a:ext cx="3000650" cy="395700"/>
                <a:chOff x="5115900" y="1481425"/>
                <a:chExt cx="3000650" cy="395700"/>
              </a:xfrm>
            </p:grpSpPr>
            <p:sp>
              <p:nvSpPr>
                <p:cNvPr id="1435" name="Google Shape;1435;p143"/>
                <p:cNvSpPr/>
                <p:nvPr/>
              </p:nvSpPr>
              <p:spPr>
                <a:xfrm>
                  <a:off x="5115900" y="1481425"/>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the</a:t>
                  </a:r>
                  <a:endParaRPr/>
                </a:p>
              </p:txBody>
            </p:sp>
            <p:sp>
              <p:nvSpPr>
                <p:cNvPr id="1436" name="Google Shape;1436;p143"/>
                <p:cNvSpPr/>
                <p:nvPr/>
              </p:nvSpPr>
              <p:spPr>
                <a:xfrm>
                  <a:off x="6188425" y="1481425"/>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blue</a:t>
                  </a:r>
                  <a:endParaRPr/>
                </a:p>
              </p:txBody>
            </p:sp>
            <p:sp>
              <p:nvSpPr>
                <p:cNvPr id="1437" name="Google Shape;1437;p143"/>
                <p:cNvSpPr/>
                <p:nvPr/>
              </p:nvSpPr>
              <p:spPr>
                <a:xfrm>
                  <a:off x="7260950" y="1481425"/>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house</a:t>
                  </a:r>
                  <a:endParaRPr/>
                </a:p>
              </p:txBody>
            </p:sp>
          </p:grpSp>
          <p:grpSp>
            <p:nvGrpSpPr>
              <p:cNvPr id="1438" name="Google Shape;1438;p143"/>
              <p:cNvGrpSpPr/>
              <p:nvPr/>
            </p:nvGrpSpPr>
            <p:grpSpPr>
              <a:xfrm>
                <a:off x="5115900" y="3326850"/>
                <a:ext cx="3000650" cy="395700"/>
                <a:chOff x="5115900" y="3326850"/>
                <a:chExt cx="3000650" cy="395700"/>
              </a:xfrm>
            </p:grpSpPr>
            <p:sp>
              <p:nvSpPr>
                <p:cNvPr id="1439" name="Google Shape;1439;p143"/>
                <p:cNvSpPr/>
                <p:nvPr/>
              </p:nvSpPr>
              <p:spPr>
                <a:xfrm>
                  <a:off x="5115900" y="3326850"/>
                  <a:ext cx="855600" cy="395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la</a:t>
                  </a:r>
                  <a:endParaRPr/>
                </a:p>
              </p:txBody>
            </p:sp>
            <p:sp>
              <p:nvSpPr>
                <p:cNvPr id="1440" name="Google Shape;1440;p143"/>
                <p:cNvSpPr/>
                <p:nvPr/>
              </p:nvSpPr>
              <p:spPr>
                <a:xfrm>
                  <a:off x="6188425" y="3326850"/>
                  <a:ext cx="855600" cy="395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maison</a:t>
                  </a:r>
                  <a:endParaRPr/>
                </a:p>
              </p:txBody>
            </p:sp>
            <p:sp>
              <p:nvSpPr>
                <p:cNvPr id="1441" name="Google Shape;1441;p143"/>
                <p:cNvSpPr/>
                <p:nvPr/>
              </p:nvSpPr>
              <p:spPr>
                <a:xfrm>
                  <a:off x="7260950" y="3326850"/>
                  <a:ext cx="855600" cy="395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bleue</a:t>
                  </a:r>
                  <a:endParaRPr/>
                </a:p>
              </p:txBody>
            </p:sp>
          </p:grpSp>
          <p:cxnSp>
            <p:nvCxnSpPr>
              <p:cNvPr id="1442" name="Google Shape;1442;p143"/>
              <p:cNvCxnSpPr>
                <a:stCxn id="1435" idx="2"/>
                <a:endCxn id="1439" idx="0"/>
              </p:cNvCxnSpPr>
              <p:nvPr/>
            </p:nvCxnSpPr>
            <p:spPr>
              <a:xfrm>
                <a:off x="5543700" y="1877125"/>
                <a:ext cx="0" cy="1449600"/>
              </a:xfrm>
              <a:prstGeom prst="straightConnector1">
                <a:avLst/>
              </a:prstGeom>
              <a:noFill/>
              <a:ln cap="flat" cmpd="sng" w="28575">
                <a:solidFill>
                  <a:schemeClr val="accent5"/>
                </a:solidFill>
                <a:prstDash val="solid"/>
                <a:round/>
                <a:headEnd len="med" w="med" type="none"/>
                <a:tailEnd len="med" w="med" type="triangle"/>
              </a:ln>
            </p:spPr>
          </p:cxnSp>
        </p:grpSp>
        <p:cxnSp>
          <p:nvCxnSpPr>
            <p:cNvPr id="1443" name="Google Shape;1443;p143"/>
            <p:cNvCxnSpPr>
              <a:stCxn id="1436" idx="2"/>
              <a:endCxn id="1441" idx="0"/>
            </p:cNvCxnSpPr>
            <p:nvPr/>
          </p:nvCxnSpPr>
          <p:spPr>
            <a:xfrm>
              <a:off x="6144150" y="2005888"/>
              <a:ext cx="1072500" cy="1449600"/>
            </a:xfrm>
            <a:prstGeom prst="straightConnector1">
              <a:avLst/>
            </a:prstGeom>
            <a:noFill/>
            <a:ln cap="flat" cmpd="sng" w="28575">
              <a:solidFill>
                <a:schemeClr val="accent5"/>
              </a:solidFill>
              <a:prstDash val="solid"/>
              <a:round/>
              <a:headEnd len="med" w="med" type="none"/>
              <a:tailEnd len="med" w="med" type="triangle"/>
            </a:ln>
          </p:spPr>
        </p:cxnSp>
        <p:cxnSp>
          <p:nvCxnSpPr>
            <p:cNvPr id="1444" name="Google Shape;1444;p143"/>
            <p:cNvCxnSpPr>
              <a:stCxn id="1437" idx="2"/>
              <a:endCxn id="1440" idx="0"/>
            </p:cNvCxnSpPr>
            <p:nvPr/>
          </p:nvCxnSpPr>
          <p:spPr>
            <a:xfrm flipH="1">
              <a:off x="6144175" y="2005888"/>
              <a:ext cx="1072500" cy="1449600"/>
            </a:xfrm>
            <a:prstGeom prst="straightConnector1">
              <a:avLst/>
            </a:prstGeom>
            <a:noFill/>
            <a:ln cap="flat" cmpd="sng" w="28575">
              <a:solidFill>
                <a:schemeClr val="accent5"/>
              </a:solidFill>
              <a:prstDash val="solid"/>
              <a:round/>
              <a:headEnd len="med" w="med" type="none"/>
              <a:tailEnd len="med" w="med" type="triangle"/>
            </a:ln>
          </p:spPr>
        </p:cxnSp>
        <p:sp>
          <p:nvSpPr>
            <p:cNvPr id="1445" name="Google Shape;1445;p143"/>
            <p:cNvSpPr/>
            <p:nvPr/>
          </p:nvSpPr>
          <p:spPr>
            <a:xfrm>
              <a:off x="7884700" y="1610188"/>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NULL</a:t>
              </a:r>
              <a:endParaRPr/>
            </a:p>
          </p:txBody>
        </p:sp>
      </p:grpSp>
      <p:cxnSp>
        <p:nvCxnSpPr>
          <p:cNvPr id="1446" name="Google Shape;1446;p143"/>
          <p:cNvCxnSpPr>
            <a:stCxn id="1436" idx="2"/>
            <a:endCxn id="1439" idx="0"/>
          </p:cNvCxnSpPr>
          <p:nvPr/>
        </p:nvCxnSpPr>
        <p:spPr>
          <a:xfrm flipH="1">
            <a:off x="5071650" y="1472213"/>
            <a:ext cx="1072500" cy="1449600"/>
          </a:xfrm>
          <a:prstGeom prst="straightConnector1">
            <a:avLst/>
          </a:prstGeom>
          <a:noFill/>
          <a:ln cap="flat" cmpd="sng" w="19050">
            <a:solidFill>
              <a:srgbClr val="B6D7A8"/>
            </a:solidFill>
            <a:prstDash val="dash"/>
            <a:round/>
            <a:headEnd len="med" w="med" type="none"/>
            <a:tailEnd len="med" w="med" type="triangle"/>
          </a:ln>
        </p:spPr>
      </p:cxnSp>
      <p:cxnSp>
        <p:nvCxnSpPr>
          <p:cNvPr id="1447" name="Google Shape;1447;p143"/>
          <p:cNvCxnSpPr>
            <a:stCxn id="1436" idx="2"/>
            <a:endCxn id="1440" idx="0"/>
          </p:cNvCxnSpPr>
          <p:nvPr/>
        </p:nvCxnSpPr>
        <p:spPr>
          <a:xfrm>
            <a:off x="6144150" y="1472213"/>
            <a:ext cx="0" cy="1449600"/>
          </a:xfrm>
          <a:prstGeom prst="straightConnector1">
            <a:avLst/>
          </a:prstGeom>
          <a:noFill/>
          <a:ln cap="flat" cmpd="sng" w="19050">
            <a:solidFill>
              <a:srgbClr val="B6D7A8"/>
            </a:solidFill>
            <a:prstDash val="dash"/>
            <a:round/>
            <a:headEnd len="med" w="med" type="none"/>
            <a:tailEnd len="med" w="med" type="triangle"/>
          </a:ln>
        </p:spPr>
      </p:cxnSp>
      <p:cxnSp>
        <p:nvCxnSpPr>
          <p:cNvPr id="1448" name="Google Shape;1448;p143"/>
          <p:cNvCxnSpPr>
            <a:stCxn id="1435" idx="2"/>
            <a:endCxn id="1440" idx="0"/>
          </p:cNvCxnSpPr>
          <p:nvPr/>
        </p:nvCxnSpPr>
        <p:spPr>
          <a:xfrm>
            <a:off x="5071625" y="1472213"/>
            <a:ext cx="1072500" cy="1449600"/>
          </a:xfrm>
          <a:prstGeom prst="straightConnector1">
            <a:avLst/>
          </a:prstGeom>
          <a:noFill/>
          <a:ln cap="flat" cmpd="sng" w="19050">
            <a:solidFill>
              <a:srgbClr val="B6D7A8"/>
            </a:solidFill>
            <a:prstDash val="dash"/>
            <a:round/>
            <a:headEnd len="med" w="med" type="none"/>
            <a:tailEnd len="med" w="med" type="triangle"/>
          </a:ln>
        </p:spPr>
      </p:cxnSp>
      <p:cxnSp>
        <p:nvCxnSpPr>
          <p:cNvPr id="1449" name="Google Shape;1449;p143"/>
          <p:cNvCxnSpPr>
            <a:stCxn id="1435" idx="2"/>
            <a:endCxn id="1441" idx="0"/>
          </p:cNvCxnSpPr>
          <p:nvPr/>
        </p:nvCxnSpPr>
        <p:spPr>
          <a:xfrm>
            <a:off x="5071625" y="1472213"/>
            <a:ext cx="2145000" cy="1449600"/>
          </a:xfrm>
          <a:prstGeom prst="straightConnector1">
            <a:avLst/>
          </a:prstGeom>
          <a:noFill/>
          <a:ln cap="flat" cmpd="sng" w="19050">
            <a:solidFill>
              <a:srgbClr val="B6D7A8"/>
            </a:solidFill>
            <a:prstDash val="dash"/>
            <a:round/>
            <a:headEnd len="med" w="med" type="none"/>
            <a:tailEnd len="med" w="med" type="triangle"/>
          </a:ln>
        </p:spPr>
      </p:cxnSp>
      <p:cxnSp>
        <p:nvCxnSpPr>
          <p:cNvPr id="1450" name="Google Shape;1450;p143"/>
          <p:cNvCxnSpPr>
            <a:stCxn id="1437" idx="2"/>
            <a:endCxn id="1439" idx="0"/>
          </p:cNvCxnSpPr>
          <p:nvPr/>
        </p:nvCxnSpPr>
        <p:spPr>
          <a:xfrm flipH="1">
            <a:off x="5071675" y="1472213"/>
            <a:ext cx="2145000" cy="1449600"/>
          </a:xfrm>
          <a:prstGeom prst="straightConnector1">
            <a:avLst/>
          </a:prstGeom>
          <a:noFill/>
          <a:ln cap="flat" cmpd="sng" w="19050">
            <a:solidFill>
              <a:srgbClr val="B6D7A8"/>
            </a:solidFill>
            <a:prstDash val="dash"/>
            <a:round/>
            <a:headEnd len="med" w="med" type="none"/>
            <a:tailEnd len="med" w="med" type="triangle"/>
          </a:ln>
        </p:spPr>
      </p:cxnSp>
      <p:cxnSp>
        <p:nvCxnSpPr>
          <p:cNvPr id="1451" name="Google Shape;1451;p143"/>
          <p:cNvCxnSpPr>
            <a:stCxn id="1437" idx="2"/>
            <a:endCxn id="1441" idx="0"/>
          </p:cNvCxnSpPr>
          <p:nvPr/>
        </p:nvCxnSpPr>
        <p:spPr>
          <a:xfrm>
            <a:off x="7216675" y="1472213"/>
            <a:ext cx="0" cy="1449600"/>
          </a:xfrm>
          <a:prstGeom prst="straightConnector1">
            <a:avLst/>
          </a:prstGeom>
          <a:noFill/>
          <a:ln cap="flat" cmpd="sng" w="19050">
            <a:solidFill>
              <a:srgbClr val="B6D7A8"/>
            </a:solidFill>
            <a:prstDash val="dash"/>
            <a:round/>
            <a:headEnd len="med" w="med" type="none"/>
            <a:tailEnd len="med" w="med" type="triangle"/>
          </a:ln>
        </p:spPr>
      </p:cxnSp>
      <p:cxnSp>
        <p:nvCxnSpPr>
          <p:cNvPr id="1452" name="Google Shape;1452;p143"/>
          <p:cNvCxnSpPr>
            <a:stCxn id="1445" idx="2"/>
            <a:endCxn id="1441" idx="0"/>
          </p:cNvCxnSpPr>
          <p:nvPr/>
        </p:nvCxnSpPr>
        <p:spPr>
          <a:xfrm flipH="1">
            <a:off x="7216600" y="1472213"/>
            <a:ext cx="1095900" cy="1449600"/>
          </a:xfrm>
          <a:prstGeom prst="straightConnector1">
            <a:avLst/>
          </a:prstGeom>
          <a:noFill/>
          <a:ln cap="flat" cmpd="sng" w="19050">
            <a:solidFill>
              <a:srgbClr val="B6D7A8"/>
            </a:solidFill>
            <a:prstDash val="dash"/>
            <a:round/>
            <a:headEnd len="med" w="med" type="none"/>
            <a:tailEnd len="med" w="med" type="triangle"/>
          </a:ln>
        </p:spPr>
      </p:cxnSp>
      <p:cxnSp>
        <p:nvCxnSpPr>
          <p:cNvPr id="1453" name="Google Shape;1453;p143"/>
          <p:cNvCxnSpPr>
            <a:stCxn id="1445" idx="2"/>
            <a:endCxn id="1440" idx="0"/>
          </p:cNvCxnSpPr>
          <p:nvPr/>
        </p:nvCxnSpPr>
        <p:spPr>
          <a:xfrm flipH="1">
            <a:off x="6144100" y="1472213"/>
            <a:ext cx="2168400" cy="1449600"/>
          </a:xfrm>
          <a:prstGeom prst="straightConnector1">
            <a:avLst/>
          </a:prstGeom>
          <a:noFill/>
          <a:ln cap="flat" cmpd="sng" w="19050">
            <a:solidFill>
              <a:srgbClr val="B6D7A8"/>
            </a:solidFill>
            <a:prstDash val="dash"/>
            <a:round/>
            <a:headEnd len="med" w="med" type="none"/>
            <a:tailEnd len="med" w="med" type="triangle"/>
          </a:ln>
        </p:spPr>
      </p:cxnSp>
      <p:cxnSp>
        <p:nvCxnSpPr>
          <p:cNvPr id="1454" name="Google Shape;1454;p143"/>
          <p:cNvCxnSpPr>
            <a:stCxn id="1445" idx="2"/>
            <a:endCxn id="1439" idx="0"/>
          </p:cNvCxnSpPr>
          <p:nvPr/>
        </p:nvCxnSpPr>
        <p:spPr>
          <a:xfrm flipH="1">
            <a:off x="5071600" y="1472213"/>
            <a:ext cx="3240900" cy="1449600"/>
          </a:xfrm>
          <a:prstGeom prst="straightConnector1">
            <a:avLst/>
          </a:prstGeom>
          <a:noFill/>
          <a:ln cap="flat" cmpd="sng" w="19050">
            <a:solidFill>
              <a:srgbClr val="B6D7A8"/>
            </a:solidFill>
            <a:prstDash val="dash"/>
            <a:round/>
            <a:headEnd len="med" w="med" type="none"/>
            <a:tailEnd len="med" w="med" type="triangle"/>
          </a:ln>
        </p:spPr>
      </p:cxnSp>
      <p:pic>
        <p:nvPicPr>
          <p:cNvPr descr="model1_pfe.png" id="1455" name="Google Shape;1455;p143"/>
          <p:cNvPicPr preferRelativeResize="0"/>
          <p:nvPr/>
        </p:nvPicPr>
        <p:blipFill rotWithShape="1">
          <a:blip r:embed="rId3">
            <a:alphaModFix/>
          </a:blip>
          <a:srcRect b="15129" l="2931" r="0" t="8265"/>
          <a:stretch/>
        </p:blipFill>
        <p:spPr>
          <a:xfrm>
            <a:off x="4563825" y="3842225"/>
            <a:ext cx="4351575" cy="979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6"/>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Can attention improve </a:t>
            </a:r>
            <a:br>
              <a:rPr lang="en"/>
            </a:br>
            <a:r>
              <a:rPr lang="en"/>
              <a:t>language model based transfer learning?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sp>
        <p:nvSpPr>
          <p:cNvPr id="1460" name="Google Shape;1460;p14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IBM Model 1: Inference</a:t>
            </a:r>
            <a:endParaRPr/>
          </a:p>
        </p:txBody>
      </p:sp>
      <p:sp>
        <p:nvSpPr>
          <p:cNvPr id="1461" name="Google Shape;1461;p144"/>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Noisy-channel translation </a:t>
            </a:r>
            <a:r>
              <a:rPr b="1" lang="en"/>
              <a:t>f → e</a:t>
            </a:r>
            <a:endParaRPr/>
          </a:p>
          <a:p>
            <a:pPr indent="0" lvl="0" marL="0" rtl="0" algn="l">
              <a:spcBef>
                <a:spcPts val="1600"/>
              </a:spcBef>
              <a:spcAft>
                <a:spcPts val="0"/>
              </a:spcAft>
              <a:buNone/>
            </a:pPr>
            <a:r>
              <a:rPr lang="en"/>
              <a:t>Model: generative process </a:t>
            </a:r>
            <a:r>
              <a:rPr b="1" lang="en"/>
              <a:t>e → f </a:t>
            </a:r>
            <a:r>
              <a:rPr lang="en"/>
              <a:t> with P(f | e)</a:t>
            </a:r>
            <a:endParaRPr/>
          </a:p>
          <a:p>
            <a:pPr indent="-317500" lvl="0" marL="457200" marR="0" rtl="0" algn="l">
              <a:lnSpc>
                <a:spcPct val="115000"/>
              </a:lnSpc>
              <a:spcBef>
                <a:spcPts val="1600"/>
              </a:spcBef>
              <a:spcAft>
                <a:spcPts val="0"/>
              </a:spcAft>
              <a:buClr>
                <a:srgbClr val="000000"/>
              </a:buClr>
              <a:buSzPts val="1400"/>
              <a:buChar char="-"/>
            </a:pPr>
            <a:r>
              <a:rPr lang="en">
                <a:solidFill>
                  <a:srgbClr val="000000"/>
                </a:solidFill>
              </a:rPr>
              <a:t>Closed-form expression for P(f | e)</a:t>
            </a:r>
            <a:endParaRPr>
              <a:solidFill>
                <a:srgbClr val="000000"/>
              </a:solidFill>
            </a:endParaRPr>
          </a:p>
          <a:p>
            <a:pPr indent="-304800" lvl="1" marL="914400" marR="0" rtl="0" algn="l">
              <a:lnSpc>
                <a:spcPct val="115000"/>
              </a:lnSpc>
              <a:spcBef>
                <a:spcPts val="0"/>
              </a:spcBef>
              <a:spcAft>
                <a:spcPts val="0"/>
              </a:spcAft>
              <a:buClr>
                <a:srgbClr val="000000"/>
              </a:buClr>
              <a:buSzPts val="1200"/>
              <a:buChar char="-"/>
            </a:pPr>
            <a:r>
              <a:rPr lang="en">
                <a:solidFill>
                  <a:srgbClr val="000000"/>
                </a:solidFill>
              </a:rPr>
              <a:t>As long as </a:t>
            </a:r>
            <a:r>
              <a:rPr b="1" lang="en"/>
              <a:t>t(f | e)  known</a:t>
            </a:r>
            <a:endParaRPr b="1"/>
          </a:p>
          <a:p>
            <a:pPr indent="-317500" lvl="0" marL="457200" marR="0" rtl="0" algn="l">
              <a:lnSpc>
                <a:spcPct val="115000"/>
              </a:lnSpc>
              <a:spcBef>
                <a:spcPts val="0"/>
              </a:spcBef>
              <a:spcAft>
                <a:spcPts val="0"/>
              </a:spcAft>
              <a:buSzPts val="1400"/>
              <a:buChar char="-"/>
            </a:pPr>
            <a:r>
              <a:rPr lang="en"/>
              <a:t>Alignments are implicit (summed out)</a:t>
            </a:r>
            <a:endParaRPr/>
          </a:p>
          <a:p>
            <a:pPr indent="0" lvl="0" marL="0" rtl="0" algn="l">
              <a:spcBef>
                <a:spcPts val="1000"/>
              </a:spcBef>
              <a:spcAft>
                <a:spcPts val="0"/>
              </a:spcAft>
              <a:buNone/>
            </a:pPr>
            <a:r>
              <a:rPr lang="en"/>
              <a:t>Use Bayes’ rule to compute P(e | f)</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Decode using beam search over P(f | e) P(e)</a:t>
            </a:r>
            <a:endParaRPr b="1"/>
          </a:p>
        </p:txBody>
      </p:sp>
      <p:grpSp>
        <p:nvGrpSpPr>
          <p:cNvPr id="1462" name="Google Shape;1462;p144"/>
          <p:cNvGrpSpPr/>
          <p:nvPr/>
        </p:nvGrpSpPr>
        <p:grpSpPr>
          <a:xfrm>
            <a:off x="4643825" y="1076513"/>
            <a:ext cx="4096475" cy="2241125"/>
            <a:chOff x="4643825" y="1610188"/>
            <a:chExt cx="4096475" cy="2241125"/>
          </a:xfrm>
        </p:grpSpPr>
        <p:grpSp>
          <p:nvGrpSpPr>
            <p:cNvPr id="1463" name="Google Shape;1463;p144"/>
            <p:cNvGrpSpPr/>
            <p:nvPr/>
          </p:nvGrpSpPr>
          <p:grpSpPr>
            <a:xfrm>
              <a:off x="4643825" y="1610188"/>
              <a:ext cx="3000650" cy="2241125"/>
              <a:chOff x="5115900" y="1481425"/>
              <a:chExt cx="3000650" cy="2241125"/>
            </a:xfrm>
          </p:grpSpPr>
          <p:grpSp>
            <p:nvGrpSpPr>
              <p:cNvPr id="1464" name="Google Shape;1464;p144"/>
              <p:cNvGrpSpPr/>
              <p:nvPr/>
            </p:nvGrpSpPr>
            <p:grpSpPr>
              <a:xfrm>
                <a:off x="5115900" y="1481425"/>
                <a:ext cx="3000650" cy="395700"/>
                <a:chOff x="5115900" y="1481425"/>
                <a:chExt cx="3000650" cy="395700"/>
              </a:xfrm>
            </p:grpSpPr>
            <p:sp>
              <p:nvSpPr>
                <p:cNvPr id="1465" name="Google Shape;1465;p144"/>
                <p:cNvSpPr/>
                <p:nvPr/>
              </p:nvSpPr>
              <p:spPr>
                <a:xfrm>
                  <a:off x="5115900" y="1481425"/>
                  <a:ext cx="855600" cy="395700"/>
                </a:xfrm>
                <a:prstGeom prst="roundRect">
                  <a:avLst>
                    <a:gd fmla="val 16667" name="adj"/>
                  </a:avLst>
                </a:prstGeom>
                <a:solidFill>
                  <a:srgbClr val="FFE599"/>
                </a:solidFill>
                <a:ln cap="flat" cmpd="sng" w="19050">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1466" name="Google Shape;1466;p144"/>
                <p:cNvSpPr/>
                <p:nvPr/>
              </p:nvSpPr>
              <p:spPr>
                <a:xfrm>
                  <a:off x="6188425" y="1481425"/>
                  <a:ext cx="855600" cy="395700"/>
                </a:xfrm>
                <a:prstGeom prst="roundRect">
                  <a:avLst>
                    <a:gd fmla="val 16667" name="adj"/>
                  </a:avLst>
                </a:prstGeom>
                <a:solidFill>
                  <a:srgbClr val="FFE599"/>
                </a:solidFill>
                <a:ln cap="flat" cmpd="sng" w="19050">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1467" name="Google Shape;1467;p144"/>
                <p:cNvSpPr/>
                <p:nvPr/>
              </p:nvSpPr>
              <p:spPr>
                <a:xfrm>
                  <a:off x="7260950" y="1481425"/>
                  <a:ext cx="855600" cy="395700"/>
                </a:xfrm>
                <a:prstGeom prst="roundRect">
                  <a:avLst>
                    <a:gd fmla="val 16667" name="adj"/>
                  </a:avLst>
                </a:prstGeom>
                <a:solidFill>
                  <a:srgbClr val="FFE599"/>
                </a:solidFill>
                <a:ln cap="flat" cmpd="sng" w="19050">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grpSp>
          <p:grpSp>
            <p:nvGrpSpPr>
              <p:cNvPr id="1468" name="Google Shape;1468;p144"/>
              <p:cNvGrpSpPr/>
              <p:nvPr/>
            </p:nvGrpSpPr>
            <p:grpSpPr>
              <a:xfrm>
                <a:off x="5115900" y="3326850"/>
                <a:ext cx="3000650" cy="395700"/>
                <a:chOff x="5115900" y="3326850"/>
                <a:chExt cx="3000650" cy="395700"/>
              </a:xfrm>
            </p:grpSpPr>
            <p:sp>
              <p:nvSpPr>
                <p:cNvPr id="1469" name="Google Shape;1469;p144"/>
                <p:cNvSpPr/>
                <p:nvPr/>
              </p:nvSpPr>
              <p:spPr>
                <a:xfrm>
                  <a:off x="5115900" y="3326850"/>
                  <a:ext cx="855600" cy="395700"/>
                </a:xfrm>
                <a:prstGeom prst="roundRect">
                  <a:avLst>
                    <a:gd fmla="val 16667"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la</a:t>
                  </a:r>
                  <a:endParaRPr/>
                </a:p>
              </p:txBody>
            </p:sp>
            <p:sp>
              <p:nvSpPr>
                <p:cNvPr id="1470" name="Google Shape;1470;p144"/>
                <p:cNvSpPr/>
                <p:nvPr/>
              </p:nvSpPr>
              <p:spPr>
                <a:xfrm>
                  <a:off x="6188425" y="3326850"/>
                  <a:ext cx="855600" cy="395700"/>
                </a:xfrm>
                <a:prstGeom prst="roundRect">
                  <a:avLst>
                    <a:gd fmla="val 16667"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maison</a:t>
                  </a:r>
                  <a:endParaRPr/>
                </a:p>
              </p:txBody>
            </p:sp>
            <p:sp>
              <p:nvSpPr>
                <p:cNvPr id="1471" name="Google Shape;1471;p144"/>
                <p:cNvSpPr/>
                <p:nvPr/>
              </p:nvSpPr>
              <p:spPr>
                <a:xfrm>
                  <a:off x="7260950" y="3326850"/>
                  <a:ext cx="855600" cy="395700"/>
                </a:xfrm>
                <a:prstGeom prst="roundRect">
                  <a:avLst>
                    <a:gd fmla="val 16667"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bleue</a:t>
                  </a:r>
                  <a:endParaRPr/>
                </a:p>
              </p:txBody>
            </p:sp>
          </p:grpSp>
          <p:cxnSp>
            <p:nvCxnSpPr>
              <p:cNvPr id="1472" name="Google Shape;1472;p144"/>
              <p:cNvCxnSpPr>
                <a:stCxn id="1465" idx="2"/>
                <a:endCxn id="1469" idx="0"/>
              </p:cNvCxnSpPr>
              <p:nvPr/>
            </p:nvCxnSpPr>
            <p:spPr>
              <a:xfrm>
                <a:off x="5543700" y="1877125"/>
                <a:ext cx="0" cy="1449600"/>
              </a:xfrm>
              <a:prstGeom prst="straightConnector1">
                <a:avLst/>
              </a:prstGeom>
              <a:noFill/>
              <a:ln cap="flat" cmpd="sng" w="19050">
                <a:solidFill>
                  <a:srgbClr val="B6D7A8"/>
                </a:solidFill>
                <a:prstDash val="dash"/>
                <a:round/>
                <a:headEnd len="med" w="med" type="none"/>
                <a:tailEnd len="med" w="med" type="triangle"/>
              </a:ln>
            </p:spPr>
          </p:cxnSp>
        </p:grpSp>
        <p:cxnSp>
          <p:nvCxnSpPr>
            <p:cNvPr id="1473" name="Google Shape;1473;p144"/>
            <p:cNvCxnSpPr>
              <a:stCxn id="1466" idx="2"/>
              <a:endCxn id="1471" idx="0"/>
            </p:cNvCxnSpPr>
            <p:nvPr/>
          </p:nvCxnSpPr>
          <p:spPr>
            <a:xfrm>
              <a:off x="6144150" y="2005888"/>
              <a:ext cx="1072500" cy="1449600"/>
            </a:xfrm>
            <a:prstGeom prst="straightConnector1">
              <a:avLst/>
            </a:prstGeom>
            <a:noFill/>
            <a:ln cap="flat" cmpd="sng" w="19050">
              <a:solidFill>
                <a:srgbClr val="B6D7A8"/>
              </a:solidFill>
              <a:prstDash val="dash"/>
              <a:round/>
              <a:headEnd len="med" w="med" type="none"/>
              <a:tailEnd len="med" w="med" type="triangle"/>
            </a:ln>
          </p:spPr>
        </p:cxnSp>
        <p:cxnSp>
          <p:nvCxnSpPr>
            <p:cNvPr id="1474" name="Google Shape;1474;p144"/>
            <p:cNvCxnSpPr>
              <a:stCxn id="1467" idx="2"/>
              <a:endCxn id="1470" idx="0"/>
            </p:cNvCxnSpPr>
            <p:nvPr/>
          </p:nvCxnSpPr>
          <p:spPr>
            <a:xfrm flipH="1">
              <a:off x="6144175" y="2005888"/>
              <a:ext cx="1072500" cy="1449600"/>
            </a:xfrm>
            <a:prstGeom prst="straightConnector1">
              <a:avLst/>
            </a:prstGeom>
            <a:noFill/>
            <a:ln cap="flat" cmpd="sng" w="19050">
              <a:solidFill>
                <a:srgbClr val="B6D7A8"/>
              </a:solidFill>
              <a:prstDash val="dash"/>
              <a:round/>
              <a:headEnd len="med" w="med" type="none"/>
              <a:tailEnd len="med" w="med" type="triangle"/>
            </a:ln>
          </p:spPr>
        </p:cxnSp>
        <p:sp>
          <p:nvSpPr>
            <p:cNvPr id="1475" name="Google Shape;1475;p144"/>
            <p:cNvSpPr/>
            <p:nvPr/>
          </p:nvSpPr>
          <p:spPr>
            <a:xfrm>
              <a:off x="7884700" y="1610188"/>
              <a:ext cx="855600" cy="39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NULL</a:t>
              </a:r>
              <a:endParaRPr/>
            </a:p>
          </p:txBody>
        </p:sp>
      </p:grpSp>
      <p:cxnSp>
        <p:nvCxnSpPr>
          <p:cNvPr id="1476" name="Google Shape;1476;p144"/>
          <p:cNvCxnSpPr>
            <a:stCxn id="1466" idx="2"/>
            <a:endCxn id="1469" idx="0"/>
          </p:cNvCxnSpPr>
          <p:nvPr/>
        </p:nvCxnSpPr>
        <p:spPr>
          <a:xfrm flipH="1">
            <a:off x="5071650" y="1472213"/>
            <a:ext cx="1072500" cy="1449600"/>
          </a:xfrm>
          <a:prstGeom prst="straightConnector1">
            <a:avLst/>
          </a:prstGeom>
          <a:noFill/>
          <a:ln cap="flat" cmpd="sng" w="19050">
            <a:solidFill>
              <a:srgbClr val="B6D7A8"/>
            </a:solidFill>
            <a:prstDash val="dash"/>
            <a:round/>
            <a:headEnd len="med" w="med" type="none"/>
            <a:tailEnd len="med" w="med" type="triangle"/>
          </a:ln>
        </p:spPr>
      </p:cxnSp>
      <p:cxnSp>
        <p:nvCxnSpPr>
          <p:cNvPr id="1477" name="Google Shape;1477;p144"/>
          <p:cNvCxnSpPr>
            <a:stCxn id="1466" idx="2"/>
            <a:endCxn id="1470" idx="0"/>
          </p:cNvCxnSpPr>
          <p:nvPr/>
        </p:nvCxnSpPr>
        <p:spPr>
          <a:xfrm>
            <a:off x="6144150" y="1472213"/>
            <a:ext cx="0" cy="1449600"/>
          </a:xfrm>
          <a:prstGeom prst="straightConnector1">
            <a:avLst/>
          </a:prstGeom>
          <a:noFill/>
          <a:ln cap="flat" cmpd="sng" w="19050">
            <a:solidFill>
              <a:srgbClr val="B6D7A8"/>
            </a:solidFill>
            <a:prstDash val="dash"/>
            <a:round/>
            <a:headEnd len="med" w="med" type="none"/>
            <a:tailEnd len="med" w="med" type="triangle"/>
          </a:ln>
        </p:spPr>
      </p:cxnSp>
      <p:cxnSp>
        <p:nvCxnSpPr>
          <p:cNvPr id="1478" name="Google Shape;1478;p144"/>
          <p:cNvCxnSpPr>
            <a:stCxn id="1465" idx="2"/>
            <a:endCxn id="1470" idx="0"/>
          </p:cNvCxnSpPr>
          <p:nvPr/>
        </p:nvCxnSpPr>
        <p:spPr>
          <a:xfrm>
            <a:off x="5071625" y="1472213"/>
            <a:ext cx="1072500" cy="1449600"/>
          </a:xfrm>
          <a:prstGeom prst="straightConnector1">
            <a:avLst/>
          </a:prstGeom>
          <a:noFill/>
          <a:ln cap="flat" cmpd="sng" w="19050">
            <a:solidFill>
              <a:srgbClr val="B6D7A8"/>
            </a:solidFill>
            <a:prstDash val="dash"/>
            <a:round/>
            <a:headEnd len="med" w="med" type="none"/>
            <a:tailEnd len="med" w="med" type="triangle"/>
          </a:ln>
        </p:spPr>
      </p:cxnSp>
      <p:cxnSp>
        <p:nvCxnSpPr>
          <p:cNvPr id="1479" name="Google Shape;1479;p144"/>
          <p:cNvCxnSpPr>
            <a:stCxn id="1465" idx="2"/>
            <a:endCxn id="1471" idx="0"/>
          </p:cNvCxnSpPr>
          <p:nvPr/>
        </p:nvCxnSpPr>
        <p:spPr>
          <a:xfrm>
            <a:off x="5071625" y="1472213"/>
            <a:ext cx="2145000" cy="1449600"/>
          </a:xfrm>
          <a:prstGeom prst="straightConnector1">
            <a:avLst/>
          </a:prstGeom>
          <a:noFill/>
          <a:ln cap="flat" cmpd="sng" w="19050">
            <a:solidFill>
              <a:srgbClr val="B6D7A8"/>
            </a:solidFill>
            <a:prstDash val="dash"/>
            <a:round/>
            <a:headEnd len="med" w="med" type="none"/>
            <a:tailEnd len="med" w="med" type="triangle"/>
          </a:ln>
        </p:spPr>
      </p:cxnSp>
      <p:cxnSp>
        <p:nvCxnSpPr>
          <p:cNvPr id="1480" name="Google Shape;1480;p144"/>
          <p:cNvCxnSpPr>
            <a:stCxn id="1467" idx="2"/>
            <a:endCxn id="1469" idx="0"/>
          </p:cNvCxnSpPr>
          <p:nvPr/>
        </p:nvCxnSpPr>
        <p:spPr>
          <a:xfrm flipH="1">
            <a:off x="5071675" y="1472213"/>
            <a:ext cx="2145000" cy="1449600"/>
          </a:xfrm>
          <a:prstGeom prst="straightConnector1">
            <a:avLst/>
          </a:prstGeom>
          <a:noFill/>
          <a:ln cap="flat" cmpd="sng" w="19050">
            <a:solidFill>
              <a:srgbClr val="B6D7A8"/>
            </a:solidFill>
            <a:prstDash val="dash"/>
            <a:round/>
            <a:headEnd len="med" w="med" type="none"/>
            <a:tailEnd len="med" w="med" type="triangle"/>
          </a:ln>
        </p:spPr>
      </p:cxnSp>
      <p:cxnSp>
        <p:nvCxnSpPr>
          <p:cNvPr id="1481" name="Google Shape;1481;p144"/>
          <p:cNvCxnSpPr>
            <a:stCxn id="1467" idx="2"/>
            <a:endCxn id="1471" idx="0"/>
          </p:cNvCxnSpPr>
          <p:nvPr/>
        </p:nvCxnSpPr>
        <p:spPr>
          <a:xfrm>
            <a:off x="7216675" y="1472213"/>
            <a:ext cx="0" cy="1449600"/>
          </a:xfrm>
          <a:prstGeom prst="straightConnector1">
            <a:avLst/>
          </a:prstGeom>
          <a:noFill/>
          <a:ln cap="flat" cmpd="sng" w="19050">
            <a:solidFill>
              <a:srgbClr val="B6D7A8"/>
            </a:solidFill>
            <a:prstDash val="dash"/>
            <a:round/>
            <a:headEnd len="med" w="med" type="none"/>
            <a:tailEnd len="med" w="med" type="triangle"/>
          </a:ln>
        </p:spPr>
      </p:cxnSp>
      <p:cxnSp>
        <p:nvCxnSpPr>
          <p:cNvPr id="1482" name="Google Shape;1482;p144"/>
          <p:cNvCxnSpPr>
            <a:stCxn id="1475" idx="2"/>
            <a:endCxn id="1471" idx="0"/>
          </p:cNvCxnSpPr>
          <p:nvPr/>
        </p:nvCxnSpPr>
        <p:spPr>
          <a:xfrm flipH="1">
            <a:off x="7216600" y="1472213"/>
            <a:ext cx="1095900" cy="1449600"/>
          </a:xfrm>
          <a:prstGeom prst="straightConnector1">
            <a:avLst/>
          </a:prstGeom>
          <a:noFill/>
          <a:ln cap="flat" cmpd="sng" w="19050">
            <a:solidFill>
              <a:srgbClr val="B6D7A8"/>
            </a:solidFill>
            <a:prstDash val="dash"/>
            <a:round/>
            <a:headEnd len="med" w="med" type="none"/>
            <a:tailEnd len="med" w="med" type="triangle"/>
          </a:ln>
        </p:spPr>
      </p:cxnSp>
      <p:cxnSp>
        <p:nvCxnSpPr>
          <p:cNvPr id="1483" name="Google Shape;1483;p144"/>
          <p:cNvCxnSpPr>
            <a:stCxn id="1475" idx="2"/>
            <a:endCxn id="1470" idx="0"/>
          </p:cNvCxnSpPr>
          <p:nvPr/>
        </p:nvCxnSpPr>
        <p:spPr>
          <a:xfrm flipH="1">
            <a:off x="6144100" y="1472213"/>
            <a:ext cx="2168400" cy="1449600"/>
          </a:xfrm>
          <a:prstGeom prst="straightConnector1">
            <a:avLst/>
          </a:prstGeom>
          <a:noFill/>
          <a:ln cap="flat" cmpd="sng" w="19050">
            <a:solidFill>
              <a:srgbClr val="B6D7A8"/>
            </a:solidFill>
            <a:prstDash val="dash"/>
            <a:round/>
            <a:headEnd len="med" w="med" type="none"/>
            <a:tailEnd len="med" w="med" type="triangle"/>
          </a:ln>
        </p:spPr>
      </p:cxnSp>
      <p:cxnSp>
        <p:nvCxnSpPr>
          <p:cNvPr id="1484" name="Google Shape;1484;p144"/>
          <p:cNvCxnSpPr>
            <a:stCxn id="1475" idx="2"/>
            <a:endCxn id="1469" idx="0"/>
          </p:cNvCxnSpPr>
          <p:nvPr/>
        </p:nvCxnSpPr>
        <p:spPr>
          <a:xfrm flipH="1">
            <a:off x="5071600" y="1472213"/>
            <a:ext cx="3240900" cy="1449600"/>
          </a:xfrm>
          <a:prstGeom prst="straightConnector1">
            <a:avLst/>
          </a:prstGeom>
          <a:noFill/>
          <a:ln cap="flat" cmpd="sng" w="19050">
            <a:solidFill>
              <a:srgbClr val="B6D7A8"/>
            </a:solidFill>
            <a:prstDash val="dash"/>
            <a:round/>
            <a:headEnd len="med" w="med" type="none"/>
            <a:tailEnd len="med" w="med" type="triangle"/>
          </a:ln>
        </p:spPr>
      </p:cxnSp>
      <p:pic>
        <p:nvPicPr>
          <p:cNvPr descr="yqwbQLSAXXg.png" id="1485" name="Google Shape;1485;p144"/>
          <p:cNvPicPr preferRelativeResize="0"/>
          <p:nvPr/>
        </p:nvPicPr>
        <p:blipFill>
          <a:blip r:embed="rId3">
            <a:alphaModFix/>
          </a:blip>
          <a:stretch>
            <a:fillRect/>
          </a:stretch>
        </p:blipFill>
        <p:spPr>
          <a:xfrm>
            <a:off x="311700" y="3485436"/>
            <a:ext cx="3999900" cy="690863"/>
          </a:xfrm>
          <a:prstGeom prst="rect">
            <a:avLst/>
          </a:prstGeom>
          <a:noFill/>
          <a:ln>
            <a:noFill/>
          </a:ln>
        </p:spPr>
      </p:pic>
      <p:pic>
        <p:nvPicPr>
          <p:cNvPr descr="model1_pfe.png" id="1486" name="Google Shape;1486;p144"/>
          <p:cNvPicPr preferRelativeResize="0"/>
          <p:nvPr/>
        </p:nvPicPr>
        <p:blipFill rotWithShape="1">
          <a:blip r:embed="rId4">
            <a:alphaModFix/>
          </a:blip>
          <a:srcRect b="15129" l="2931" r="0" t="8265"/>
          <a:stretch/>
        </p:blipFill>
        <p:spPr>
          <a:xfrm>
            <a:off x="4563825" y="3842225"/>
            <a:ext cx="4351575" cy="979225"/>
          </a:xfrm>
          <a:prstGeom prst="rect">
            <a:avLst/>
          </a:prstGeom>
          <a:noFill/>
          <a:ln>
            <a:noFill/>
          </a:ln>
        </p:spPr>
      </p:pic>
      <p:cxnSp>
        <p:nvCxnSpPr>
          <p:cNvPr id="1487" name="Google Shape;1487;p144"/>
          <p:cNvCxnSpPr>
            <a:stCxn id="1465" idx="3"/>
            <a:endCxn id="1466" idx="1"/>
          </p:cNvCxnSpPr>
          <p:nvPr/>
        </p:nvCxnSpPr>
        <p:spPr>
          <a:xfrm>
            <a:off x="5499425" y="1274363"/>
            <a:ext cx="216900" cy="0"/>
          </a:xfrm>
          <a:prstGeom prst="straightConnector1">
            <a:avLst/>
          </a:prstGeom>
          <a:noFill/>
          <a:ln cap="flat" cmpd="sng" w="19050">
            <a:solidFill>
              <a:schemeClr val="dk2"/>
            </a:solidFill>
            <a:prstDash val="solid"/>
            <a:round/>
            <a:headEnd len="med" w="med" type="none"/>
            <a:tailEnd len="med" w="med" type="triangle"/>
          </a:ln>
        </p:spPr>
      </p:cxnSp>
      <p:cxnSp>
        <p:nvCxnSpPr>
          <p:cNvPr id="1488" name="Google Shape;1488;p144"/>
          <p:cNvCxnSpPr>
            <a:stCxn id="1466" idx="3"/>
            <a:endCxn id="1467" idx="1"/>
          </p:cNvCxnSpPr>
          <p:nvPr/>
        </p:nvCxnSpPr>
        <p:spPr>
          <a:xfrm>
            <a:off x="6571950" y="1274363"/>
            <a:ext cx="216900" cy="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p14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XLNet: Addressing BERT’s &amp; GPT-2’s Problems</a:t>
            </a:r>
            <a:endParaRPr/>
          </a:p>
        </p:txBody>
      </p:sp>
      <p:sp>
        <p:nvSpPr>
          <p:cNvPr id="1494" name="Google Shape;1494;p145"/>
          <p:cNvSpPr txBox="1"/>
          <p:nvPr/>
        </p:nvSpPr>
        <p:spPr>
          <a:xfrm>
            <a:off x="203675" y="4577475"/>
            <a:ext cx="8940300" cy="43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000000"/>
                </a:solidFill>
                <a:latin typeface="Open Sans"/>
                <a:ea typeface="Open Sans"/>
                <a:cs typeface="Open Sans"/>
                <a:sym typeface="Open Sans"/>
              </a:rPr>
              <a:t>Source: </a:t>
            </a:r>
            <a:br>
              <a:rPr lang="en" sz="1800">
                <a:solidFill>
                  <a:srgbClr val="000000"/>
                </a:solidFill>
                <a:latin typeface="Open Sans"/>
                <a:ea typeface="Open Sans"/>
                <a:cs typeface="Open Sans"/>
                <a:sym typeface="Open Sans"/>
              </a:rPr>
            </a:br>
            <a:r>
              <a:rPr lang="en" sz="1100">
                <a:solidFill>
                  <a:srgbClr val="000000"/>
                </a:solidFill>
                <a:latin typeface="Open Sans"/>
                <a:ea typeface="Open Sans"/>
                <a:cs typeface="Open Sans"/>
                <a:sym typeface="Open Sans"/>
              </a:rPr>
              <a:t>”</a:t>
            </a:r>
            <a:r>
              <a:rPr lang="en" sz="1100">
                <a:solidFill>
                  <a:schemeClr val="dk1"/>
                </a:solidFill>
                <a:latin typeface="Open Sans"/>
                <a:ea typeface="Open Sans"/>
                <a:cs typeface="Open Sans"/>
                <a:sym typeface="Open Sans"/>
              </a:rPr>
              <a:t>XLNet: Generalized Autoregressive Pretraining for Language Understanding</a:t>
            </a:r>
            <a:r>
              <a:rPr lang="en" sz="1100">
                <a:solidFill>
                  <a:srgbClr val="000000"/>
                </a:solidFill>
                <a:latin typeface="Open Sans"/>
                <a:ea typeface="Open Sans"/>
                <a:cs typeface="Open Sans"/>
                <a:sym typeface="Open Sans"/>
              </a:rPr>
              <a:t>”, </a:t>
            </a:r>
            <a:r>
              <a:rPr lang="en" sz="1100">
                <a:latin typeface="Open Sans"/>
                <a:ea typeface="Open Sans"/>
                <a:cs typeface="Open Sans"/>
                <a:sym typeface="Open Sans"/>
              </a:rPr>
              <a:t>Yang</a:t>
            </a:r>
            <a:r>
              <a:rPr lang="en" sz="1100">
                <a:solidFill>
                  <a:srgbClr val="000000"/>
                </a:solidFill>
                <a:latin typeface="Open Sans"/>
                <a:ea typeface="Open Sans"/>
                <a:cs typeface="Open Sans"/>
                <a:sym typeface="Open Sans"/>
              </a:rPr>
              <a:t> et al,  ,</a:t>
            </a:r>
            <a:r>
              <a:rPr lang="en" sz="1100" u="sng">
                <a:solidFill>
                  <a:schemeClr val="hlink"/>
                </a:solidFill>
                <a:hlinkClick r:id="rId3"/>
              </a:rPr>
              <a:t>Enhanced LM - XLNet</a:t>
            </a:r>
            <a:endParaRPr sz="1100"/>
          </a:p>
        </p:txBody>
      </p:sp>
      <p:sp>
        <p:nvSpPr>
          <p:cNvPr id="1495" name="Google Shape;1495;p145"/>
          <p:cNvSpPr txBox="1"/>
          <p:nvPr>
            <p:ph idx="4294967295" type="body"/>
          </p:nvPr>
        </p:nvSpPr>
        <p:spPr>
          <a:xfrm>
            <a:off x="4953000" y="1225225"/>
            <a:ext cx="40848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a:t>
            </a:r>
            <a:r>
              <a:rPr b="1" lang="en" sz="1600"/>
              <a:t>Randomly permuted sequence factorization… what does that mean?”</a:t>
            </a:r>
            <a:endParaRPr b="1" sz="1600"/>
          </a:p>
          <a:p>
            <a:pPr indent="-317500" lvl="0" marL="457200" rtl="0" algn="l">
              <a:spcBef>
                <a:spcPts val="1600"/>
              </a:spcBef>
              <a:spcAft>
                <a:spcPts val="0"/>
              </a:spcAft>
              <a:buSzPts val="1400"/>
              <a:buChar char="+"/>
            </a:pPr>
            <a:r>
              <a:rPr lang="en" sz="1400"/>
              <a:t>Consider all permutation of input tokens</a:t>
            </a:r>
            <a:endParaRPr sz="1400"/>
          </a:p>
          <a:p>
            <a:pPr indent="-317500" lvl="0" marL="457200" rtl="0" algn="l">
              <a:spcBef>
                <a:spcPts val="0"/>
              </a:spcBef>
              <a:spcAft>
                <a:spcPts val="0"/>
              </a:spcAft>
              <a:buSzPts val="1400"/>
              <a:buChar char="+"/>
            </a:pPr>
            <a:r>
              <a:rPr lang="en" sz="1400"/>
              <a:t>Predict a token (x</a:t>
            </a:r>
            <a:r>
              <a:rPr baseline="-25000" lang="en" sz="1400"/>
              <a:t>3 </a:t>
            </a:r>
            <a:r>
              <a:rPr lang="en" sz="1400"/>
              <a:t>in example) based on preceding words in each permutation</a:t>
            </a:r>
            <a:endParaRPr sz="1400"/>
          </a:p>
          <a:p>
            <a:pPr indent="0" lvl="0" marL="0" rtl="0" algn="l">
              <a:spcBef>
                <a:spcPts val="1600"/>
              </a:spcBef>
              <a:spcAft>
                <a:spcPts val="0"/>
              </a:spcAft>
              <a:buNone/>
            </a:pPr>
            <a:r>
              <a:rPr b="1" lang="en" sz="1600"/>
              <a:t>“And that is good… why?”</a:t>
            </a:r>
            <a:endParaRPr b="1" sz="1600"/>
          </a:p>
          <a:p>
            <a:pPr indent="-317500" lvl="0" marL="457200" rtl="0" algn="l">
              <a:spcBef>
                <a:spcPts val="1600"/>
              </a:spcBef>
              <a:spcAft>
                <a:spcPts val="0"/>
              </a:spcAft>
              <a:buSzPts val="1400"/>
              <a:buChar char="+"/>
            </a:pPr>
            <a:r>
              <a:rPr lang="en" sz="1400"/>
              <a:t>Re BERT: No pre-training/fine-tuning mismatch (&lt;MASK&gt; used  only in pre-training)</a:t>
            </a:r>
            <a:endParaRPr sz="1400"/>
          </a:p>
          <a:p>
            <a:pPr indent="-317500" lvl="0" marL="457200" rtl="0" algn="l">
              <a:spcBef>
                <a:spcPts val="0"/>
              </a:spcBef>
              <a:spcAft>
                <a:spcPts val="0"/>
              </a:spcAft>
              <a:buSzPts val="1400"/>
              <a:buChar char="+"/>
            </a:pPr>
            <a:r>
              <a:rPr lang="en" sz="1400"/>
              <a:t>Re GPT-2:  Learning from forward </a:t>
            </a:r>
            <a:r>
              <a:rPr lang="en" sz="1400" u="sng"/>
              <a:t>and </a:t>
            </a:r>
            <a:r>
              <a:rPr lang="en" sz="1400"/>
              <a:t>backward context!</a:t>
            </a:r>
            <a:br>
              <a:rPr lang="en" sz="1400"/>
            </a:br>
            <a:endParaRPr sz="1400"/>
          </a:p>
          <a:p>
            <a:pPr indent="0" lvl="0" marL="0" rtl="0" algn="l">
              <a:spcBef>
                <a:spcPts val="1600"/>
              </a:spcBef>
              <a:spcAft>
                <a:spcPts val="1600"/>
              </a:spcAft>
              <a:buNone/>
            </a:pPr>
            <a:r>
              <a:t/>
            </a:r>
            <a:endParaRPr sz="900"/>
          </a:p>
        </p:txBody>
      </p:sp>
      <p:pic>
        <p:nvPicPr>
          <p:cNvPr id="1496" name="Google Shape;1496;p145"/>
          <p:cNvPicPr preferRelativeResize="0"/>
          <p:nvPr/>
        </p:nvPicPr>
        <p:blipFill>
          <a:blip r:embed="rId4">
            <a:alphaModFix/>
          </a:blip>
          <a:stretch>
            <a:fillRect/>
          </a:stretch>
        </p:blipFill>
        <p:spPr>
          <a:xfrm>
            <a:off x="228600" y="1223425"/>
            <a:ext cx="4475282" cy="3353999"/>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sp>
        <p:nvSpPr>
          <p:cNvPr id="1501" name="Google Shape;1501;p14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Transformers still good with proper pre-training</a:t>
            </a:r>
            <a:endParaRPr/>
          </a:p>
        </p:txBody>
      </p:sp>
      <p:sp>
        <p:nvSpPr>
          <p:cNvPr id="1502" name="Google Shape;1502;p146"/>
          <p:cNvSpPr txBox="1"/>
          <p:nvPr/>
        </p:nvSpPr>
        <p:spPr>
          <a:xfrm>
            <a:off x="322250" y="4647750"/>
            <a:ext cx="84528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latin typeface="Open Sans"/>
                <a:ea typeface="Open Sans"/>
                <a:cs typeface="Open Sans"/>
                <a:sym typeface="Open Sans"/>
                <a:hlinkClick r:id="rId3"/>
              </a:rPr>
              <a:t>RoBERTa: A Robustly Optimized BERT Pretraining Approach</a:t>
            </a:r>
            <a:endParaRPr>
              <a:latin typeface="Open Sans"/>
              <a:ea typeface="Open Sans"/>
              <a:cs typeface="Open Sans"/>
              <a:sym typeface="Open Sans"/>
            </a:endParaRPr>
          </a:p>
        </p:txBody>
      </p:sp>
      <p:pic>
        <p:nvPicPr>
          <p:cNvPr id="1503" name="Google Shape;1503;p146"/>
          <p:cNvPicPr preferRelativeResize="0"/>
          <p:nvPr/>
        </p:nvPicPr>
        <p:blipFill>
          <a:blip r:embed="rId4">
            <a:alphaModFix/>
          </a:blip>
          <a:stretch>
            <a:fillRect/>
          </a:stretch>
        </p:blipFill>
        <p:spPr>
          <a:xfrm>
            <a:off x="1883325" y="1299625"/>
            <a:ext cx="5330656" cy="3195725"/>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sp>
        <p:nvSpPr>
          <p:cNvPr id="1508" name="Google Shape;1508;p14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Implementation of Attention?</a:t>
            </a:r>
            <a:endParaRPr/>
          </a:p>
        </p:txBody>
      </p:sp>
      <p:sp>
        <p:nvSpPr>
          <p:cNvPr id="1509" name="Google Shape;1509;p147"/>
          <p:cNvSpPr txBox="1"/>
          <p:nvPr>
            <p:ph idx="1" type="body"/>
          </p:nvPr>
        </p:nvSpPr>
        <p:spPr>
          <a:xfrm>
            <a:off x="311700" y="1225225"/>
            <a:ext cx="8928600" cy="3354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b="1" lang="en" sz="2000"/>
              <a:t>Generic Structure</a:t>
            </a:r>
            <a:endParaRPr b="1" sz="2000"/>
          </a:p>
          <a:p>
            <a:pPr indent="-355600" lvl="1" marL="914400" rtl="0" algn="l">
              <a:spcBef>
                <a:spcPts val="0"/>
              </a:spcBef>
              <a:spcAft>
                <a:spcPts val="0"/>
              </a:spcAft>
              <a:buSzPts val="2000"/>
              <a:buChar char="○"/>
            </a:pPr>
            <a:r>
              <a:rPr lang="en" sz="1800"/>
              <a:t>Take Decoder output at time t-1: </a:t>
            </a:r>
            <a:r>
              <a:rPr b="1" lang="en" sz="1800"/>
              <a:t>h</a:t>
            </a:r>
            <a:r>
              <a:rPr b="1" baseline="-25000" lang="en" sz="1800"/>
              <a:t>t-1</a:t>
            </a:r>
            <a:r>
              <a:rPr b="1" baseline="30000" lang="en" sz="1800"/>
              <a:t>(D)</a:t>
            </a:r>
            <a:r>
              <a:rPr lang="en" sz="1800"/>
              <a:t> (‘Query’)</a:t>
            </a:r>
            <a:endParaRPr sz="1800"/>
          </a:p>
          <a:p>
            <a:pPr indent="-342900" lvl="1" marL="914400" rtl="0" algn="l">
              <a:spcBef>
                <a:spcPts val="0"/>
              </a:spcBef>
              <a:spcAft>
                <a:spcPts val="0"/>
              </a:spcAft>
              <a:buSzPts val="1800"/>
              <a:buChar char="○"/>
            </a:pPr>
            <a:r>
              <a:rPr lang="en" sz="1800"/>
              <a:t>“Compare” with all Encoder outputs : </a:t>
            </a:r>
            <a:r>
              <a:rPr b="1" lang="en" sz="1800"/>
              <a:t>h</a:t>
            </a:r>
            <a:r>
              <a:rPr b="1" baseline="-25000" lang="en" sz="1800"/>
              <a:t>i</a:t>
            </a:r>
            <a:r>
              <a:rPr b="1" baseline="30000" lang="en" sz="1800"/>
              <a:t>(E)</a:t>
            </a:r>
            <a:r>
              <a:rPr lang="en" sz="1800"/>
              <a:t> (‘Keys’) to derive weights </a:t>
            </a:r>
            <a:r>
              <a:rPr b="1" lang="en" sz="1800"/>
              <a:t>a</a:t>
            </a:r>
            <a:r>
              <a:rPr b="1" baseline="-25000" lang="en" sz="1800"/>
              <a:t>i</a:t>
            </a:r>
            <a:r>
              <a:rPr b="1" lang="en" sz="1800"/>
              <a:t>(t-1)</a:t>
            </a:r>
            <a:endParaRPr b="1" sz="1800"/>
          </a:p>
          <a:p>
            <a:pPr indent="-342900" lvl="1" marL="914400" rtl="0" algn="l">
              <a:spcBef>
                <a:spcPts val="0"/>
              </a:spcBef>
              <a:spcAft>
                <a:spcPts val="0"/>
              </a:spcAft>
              <a:buSzPts val="1800"/>
              <a:buChar char="○"/>
            </a:pPr>
            <a:r>
              <a:rPr lang="en" sz="1800"/>
              <a:t>Use weights to  build weighted linear combination of Encoder outputs (‘Values’) for attention vector </a:t>
            </a:r>
            <a:br>
              <a:rPr lang="en" sz="1800"/>
            </a:br>
            <a:r>
              <a:rPr lang="en" sz="1800"/>
              <a:t>                                 </a:t>
            </a:r>
            <a:r>
              <a:rPr b="1" lang="en" sz="1800"/>
              <a:t>C(t-1) = ∑</a:t>
            </a:r>
            <a:r>
              <a:rPr b="1" baseline="-25000" lang="en" sz="1800"/>
              <a:t>i</a:t>
            </a:r>
            <a:r>
              <a:rPr b="1" lang="en" sz="1800"/>
              <a:t> a</a:t>
            </a:r>
            <a:r>
              <a:rPr b="1" baseline="-25000" lang="en" sz="1800"/>
              <a:t>i</a:t>
            </a:r>
            <a:r>
              <a:rPr b="1" lang="en" sz="1800"/>
              <a:t>(t-1)  h</a:t>
            </a:r>
            <a:r>
              <a:rPr b="1" baseline="-25000" lang="en" sz="1800"/>
              <a:t>i</a:t>
            </a:r>
            <a:r>
              <a:rPr b="1" baseline="30000" lang="en" sz="1800"/>
              <a:t>(E)</a:t>
            </a:r>
            <a:endParaRPr b="1" sz="1800"/>
          </a:p>
          <a:p>
            <a:pPr indent="-342900" lvl="1" marL="914400" rtl="0" algn="l">
              <a:spcBef>
                <a:spcPts val="0"/>
              </a:spcBef>
              <a:spcAft>
                <a:spcPts val="0"/>
              </a:spcAft>
              <a:buSzPts val="1800"/>
              <a:buChar char="○"/>
            </a:pPr>
            <a:r>
              <a:rPr lang="en" sz="1800"/>
              <a:t>Use C(t-1) in computation of next Decoder step </a:t>
            </a:r>
            <a:r>
              <a:rPr b="1" lang="en" sz="1800"/>
              <a:t>h</a:t>
            </a:r>
            <a:r>
              <a:rPr b="1" baseline="-25000" lang="en" sz="1800"/>
              <a:t>t</a:t>
            </a:r>
            <a:r>
              <a:rPr b="1" baseline="30000" lang="en" sz="1800"/>
              <a:t>(D)</a:t>
            </a:r>
            <a:br>
              <a:rPr b="1" baseline="30000" lang="en" sz="1800"/>
            </a:br>
            <a:endParaRPr b="1" sz="1800"/>
          </a:p>
          <a:p>
            <a:pPr indent="-355600" lvl="0" marL="457200" rtl="0" algn="l">
              <a:spcBef>
                <a:spcPts val="0"/>
              </a:spcBef>
              <a:spcAft>
                <a:spcPts val="0"/>
              </a:spcAft>
              <a:buSzPts val="2000"/>
              <a:buChar char="●"/>
            </a:pPr>
            <a:r>
              <a:rPr b="1" lang="en" sz="2000"/>
              <a:t>Questions</a:t>
            </a:r>
            <a:endParaRPr sz="2000"/>
          </a:p>
          <a:p>
            <a:pPr indent="-355600" lvl="1" marL="914400" rtl="0" algn="l">
              <a:spcBef>
                <a:spcPts val="0"/>
              </a:spcBef>
              <a:spcAft>
                <a:spcPts val="0"/>
              </a:spcAft>
              <a:buSzPts val="2000"/>
              <a:buChar char="○"/>
            </a:pPr>
            <a:r>
              <a:rPr lang="en" sz="1800"/>
              <a:t>How do we compare (score)?</a:t>
            </a:r>
            <a:endParaRPr sz="1800"/>
          </a:p>
          <a:p>
            <a:pPr indent="-342900" lvl="1" marL="914400" rtl="0" algn="l">
              <a:spcBef>
                <a:spcPts val="0"/>
              </a:spcBef>
              <a:spcAft>
                <a:spcPts val="0"/>
              </a:spcAft>
              <a:buSzPts val="1800"/>
              <a:buChar char="○"/>
            </a:pPr>
            <a:r>
              <a:rPr lang="en" sz="1800"/>
              <a:t>How do we use C’s?</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7"/>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Week 9: Self-Attention &amp; Transfer Learning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8"/>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Transformer Architecture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9"/>
          <p:cNvSpPr txBox="1"/>
          <p:nvPr>
            <p:ph type="title"/>
          </p:nvPr>
        </p:nvSpPr>
        <p:spPr>
          <a:xfrm>
            <a:off x="311700" y="582100"/>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Brainstorming/Thought Process: </a:t>
            </a:r>
            <a:br>
              <a:rPr lang="en"/>
            </a:br>
            <a:r>
              <a:rPr lang="en"/>
              <a:t>“How Can We ‘Solve’ the Sequential Issue in RNNs” </a:t>
            </a:r>
            <a:endParaRPr/>
          </a:p>
        </p:txBody>
      </p:sp>
      <p:sp>
        <p:nvSpPr>
          <p:cNvPr id="267" name="Google Shape;267;p39"/>
          <p:cNvSpPr txBox="1"/>
          <p:nvPr>
            <p:ph idx="1" type="body"/>
          </p:nvPr>
        </p:nvSpPr>
        <p:spPr>
          <a:xfrm>
            <a:off x="311700" y="1839725"/>
            <a:ext cx="8520600" cy="27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a:t>What makes this slow?</a:t>
            </a:r>
            <a:endParaRPr b="1" i="1"/>
          </a:p>
          <a:p>
            <a:pPr indent="0" lvl="0" marL="0" rtl="0" algn="l">
              <a:spcBef>
                <a:spcPts val="1600"/>
              </a:spcBef>
              <a:spcAft>
                <a:spcPts val="0"/>
              </a:spcAft>
              <a:buNone/>
            </a:pPr>
            <a:r>
              <a:t/>
            </a:r>
            <a:endParaRPr i="1"/>
          </a:p>
          <a:p>
            <a:pPr indent="0" lvl="0" marL="0" rtl="0" algn="l">
              <a:spcBef>
                <a:spcPts val="1600"/>
              </a:spcBef>
              <a:spcAft>
                <a:spcPts val="1600"/>
              </a:spcAft>
              <a:buNone/>
            </a:pPr>
            <a:r>
              <a:t/>
            </a:r>
            <a:endParaRPr i="1"/>
          </a:p>
        </p:txBody>
      </p:sp>
      <p:sp>
        <p:nvSpPr>
          <p:cNvPr id="268" name="Google Shape;268;p39"/>
          <p:cNvSpPr/>
          <p:nvPr/>
        </p:nvSpPr>
        <p:spPr>
          <a:xfrm>
            <a:off x="953875" y="2988425"/>
            <a:ext cx="616500" cy="561300"/>
          </a:xfrm>
          <a:prstGeom prst="roundRect">
            <a:avLst>
              <a:gd fmla="val 16667" name="adj"/>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9"/>
          <p:cNvSpPr/>
          <p:nvPr/>
        </p:nvSpPr>
        <p:spPr>
          <a:xfrm>
            <a:off x="1833175" y="2988425"/>
            <a:ext cx="616500" cy="561300"/>
          </a:xfrm>
          <a:prstGeom prst="roundRect">
            <a:avLst>
              <a:gd fmla="val 16667" name="adj"/>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9"/>
          <p:cNvSpPr/>
          <p:nvPr/>
        </p:nvSpPr>
        <p:spPr>
          <a:xfrm>
            <a:off x="2712475" y="2988425"/>
            <a:ext cx="616500" cy="561300"/>
          </a:xfrm>
          <a:prstGeom prst="roundRect">
            <a:avLst>
              <a:gd fmla="val 16667" name="adj"/>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9"/>
          <p:cNvSpPr/>
          <p:nvPr/>
        </p:nvSpPr>
        <p:spPr>
          <a:xfrm>
            <a:off x="953875" y="3917725"/>
            <a:ext cx="616500" cy="428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la</a:t>
            </a:r>
            <a:endParaRPr/>
          </a:p>
        </p:txBody>
      </p:sp>
      <p:sp>
        <p:nvSpPr>
          <p:cNvPr id="272" name="Google Shape;272;p39"/>
          <p:cNvSpPr/>
          <p:nvPr/>
        </p:nvSpPr>
        <p:spPr>
          <a:xfrm>
            <a:off x="1701775" y="3917800"/>
            <a:ext cx="879300" cy="428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maison</a:t>
            </a:r>
            <a:endParaRPr/>
          </a:p>
        </p:txBody>
      </p:sp>
      <p:sp>
        <p:nvSpPr>
          <p:cNvPr id="273" name="Google Shape;273;p39"/>
          <p:cNvSpPr/>
          <p:nvPr/>
        </p:nvSpPr>
        <p:spPr>
          <a:xfrm>
            <a:off x="2581075" y="3917725"/>
            <a:ext cx="879300" cy="428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bleue</a:t>
            </a:r>
            <a:endParaRPr/>
          </a:p>
        </p:txBody>
      </p:sp>
      <p:cxnSp>
        <p:nvCxnSpPr>
          <p:cNvPr id="274" name="Google Shape;274;p39"/>
          <p:cNvCxnSpPr>
            <a:stCxn id="271" idx="0"/>
            <a:endCxn id="268" idx="2"/>
          </p:cNvCxnSpPr>
          <p:nvPr/>
        </p:nvCxnSpPr>
        <p:spPr>
          <a:xfrm rot="10800000">
            <a:off x="1262125" y="3549625"/>
            <a:ext cx="0" cy="368100"/>
          </a:xfrm>
          <a:prstGeom prst="straightConnector1">
            <a:avLst/>
          </a:prstGeom>
          <a:noFill/>
          <a:ln cap="flat" cmpd="sng" w="19050">
            <a:solidFill>
              <a:srgbClr val="000000"/>
            </a:solidFill>
            <a:prstDash val="solid"/>
            <a:round/>
            <a:headEnd len="med" w="med" type="none"/>
            <a:tailEnd len="med" w="med" type="triangle"/>
          </a:ln>
        </p:spPr>
      </p:cxnSp>
      <p:cxnSp>
        <p:nvCxnSpPr>
          <p:cNvPr id="275" name="Google Shape;275;p39"/>
          <p:cNvCxnSpPr>
            <a:stCxn id="272" idx="0"/>
            <a:endCxn id="269" idx="2"/>
          </p:cNvCxnSpPr>
          <p:nvPr/>
        </p:nvCxnSpPr>
        <p:spPr>
          <a:xfrm rot="10800000">
            <a:off x="2141425" y="3549700"/>
            <a:ext cx="0" cy="368100"/>
          </a:xfrm>
          <a:prstGeom prst="straightConnector1">
            <a:avLst/>
          </a:prstGeom>
          <a:noFill/>
          <a:ln cap="flat" cmpd="sng" w="19050">
            <a:solidFill>
              <a:srgbClr val="000000"/>
            </a:solidFill>
            <a:prstDash val="solid"/>
            <a:round/>
            <a:headEnd len="med" w="med" type="none"/>
            <a:tailEnd len="med" w="med" type="triangle"/>
          </a:ln>
        </p:spPr>
      </p:cxnSp>
      <p:cxnSp>
        <p:nvCxnSpPr>
          <p:cNvPr id="276" name="Google Shape;276;p39"/>
          <p:cNvCxnSpPr>
            <a:stCxn id="273" idx="0"/>
            <a:endCxn id="270" idx="2"/>
          </p:cNvCxnSpPr>
          <p:nvPr/>
        </p:nvCxnSpPr>
        <p:spPr>
          <a:xfrm rot="10800000">
            <a:off x="3020725" y="3549625"/>
            <a:ext cx="0" cy="368100"/>
          </a:xfrm>
          <a:prstGeom prst="straightConnector1">
            <a:avLst/>
          </a:prstGeom>
          <a:noFill/>
          <a:ln cap="flat" cmpd="sng" w="19050">
            <a:solidFill>
              <a:srgbClr val="000000"/>
            </a:solidFill>
            <a:prstDash val="solid"/>
            <a:round/>
            <a:headEnd len="med" w="med" type="none"/>
            <a:tailEnd len="med" w="med" type="triangle"/>
          </a:ln>
        </p:spPr>
      </p:cxnSp>
      <p:cxnSp>
        <p:nvCxnSpPr>
          <p:cNvPr id="277" name="Google Shape;277;p39"/>
          <p:cNvCxnSpPr/>
          <p:nvPr/>
        </p:nvCxnSpPr>
        <p:spPr>
          <a:xfrm rot="10800000">
            <a:off x="3020725" y="2620325"/>
            <a:ext cx="0" cy="368100"/>
          </a:xfrm>
          <a:prstGeom prst="straightConnector1">
            <a:avLst/>
          </a:prstGeom>
          <a:noFill/>
          <a:ln cap="flat" cmpd="sng" w="19050">
            <a:solidFill>
              <a:srgbClr val="000000"/>
            </a:solidFill>
            <a:prstDash val="solid"/>
            <a:round/>
            <a:headEnd len="med" w="med" type="none"/>
            <a:tailEnd len="med" w="med" type="triangle"/>
          </a:ln>
        </p:spPr>
      </p:cxnSp>
      <p:cxnSp>
        <p:nvCxnSpPr>
          <p:cNvPr id="278" name="Google Shape;278;p39"/>
          <p:cNvCxnSpPr>
            <a:stCxn id="268" idx="3"/>
            <a:endCxn id="269" idx="1"/>
          </p:cNvCxnSpPr>
          <p:nvPr/>
        </p:nvCxnSpPr>
        <p:spPr>
          <a:xfrm>
            <a:off x="1570375" y="3269075"/>
            <a:ext cx="262800" cy="0"/>
          </a:xfrm>
          <a:prstGeom prst="straightConnector1">
            <a:avLst/>
          </a:prstGeom>
          <a:noFill/>
          <a:ln cap="flat" cmpd="sng" w="19050">
            <a:solidFill>
              <a:srgbClr val="000000"/>
            </a:solidFill>
            <a:prstDash val="solid"/>
            <a:round/>
            <a:headEnd len="med" w="med" type="none"/>
            <a:tailEnd len="med" w="med" type="triangle"/>
          </a:ln>
        </p:spPr>
      </p:cxnSp>
      <p:cxnSp>
        <p:nvCxnSpPr>
          <p:cNvPr id="279" name="Google Shape;279;p39"/>
          <p:cNvCxnSpPr>
            <a:stCxn id="269" idx="3"/>
            <a:endCxn id="270" idx="1"/>
          </p:cNvCxnSpPr>
          <p:nvPr/>
        </p:nvCxnSpPr>
        <p:spPr>
          <a:xfrm>
            <a:off x="2449675" y="3269075"/>
            <a:ext cx="262800" cy="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0"/>
          <p:cNvSpPr txBox="1"/>
          <p:nvPr>
            <p:ph type="title"/>
          </p:nvPr>
        </p:nvSpPr>
        <p:spPr>
          <a:xfrm>
            <a:off x="311700" y="582100"/>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Brainstorming/Thought Process: </a:t>
            </a:r>
            <a:br>
              <a:rPr lang="en"/>
            </a:br>
            <a:r>
              <a:rPr lang="en"/>
              <a:t>“How Can We ‘Solve’ the Sequential Issue in RNNs” </a:t>
            </a:r>
            <a:endParaRPr/>
          </a:p>
        </p:txBody>
      </p:sp>
      <p:sp>
        <p:nvSpPr>
          <p:cNvPr id="285" name="Google Shape;285;p40"/>
          <p:cNvSpPr txBox="1"/>
          <p:nvPr>
            <p:ph idx="1" type="body"/>
          </p:nvPr>
        </p:nvSpPr>
        <p:spPr>
          <a:xfrm>
            <a:off x="311700" y="1839725"/>
            <a:ext cx="8520600" cy="27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a:t>What do the cell states actually ‘do’</a:t>
            </a:r>
            <a:r>
              <a:rPr b="1" i="1" lang="en"/>
              <a:t>?</a:t>
            </a:r>
            <a:endParaRPr b="1" i="1"/>
          </a:p>
          <a:p>
            <a:pPr indent="0" lvl="0" marL="0" rtl="0" algn="l">
              <a:spcBef>
                <a:spcPts val="1600"/>
              </a:spcBef>
              <a:spcAft>
                <a:spcPts val="0"/>
              </a:spcAft>
              <a:buNone/>
            </a:pPr>
            <a:r>
              <a:t/>
            </a:r>
            <a:endParaRPr i="1"/>
          </a:p>
          <a:p>
            <a:pPr indent="0" lvl="0" marL="0" rtl="0" algn="l">
              <a:spcBef>
                <a:spcPts val="1600"/>
              </a:spcBef>
              <a:spcAft>
                <a:spcPts val="1600"/>
              </a:spcAft>
              <a:buNone/>
            </a:pPr>
            <a:r>
              <a:t/>
            </a:r>
            <a:endParaRPr i="1"/>
          </a:p>
        </p:txBody>
      </p:sp>
      <p:sp>
        <p:nvSpPr>
          <p:cNvPr id="286" name="Google Shape;286;p40"/>
          <p:cNvSpPr/>
          <p:nvPr/>
        </p:nvSpPr>
        <p:spPr>
          <a:xfrm>
            <a:off x="953875" y="2988425"/>
            <a:ext cx="616500" cy="561300"/>
          </a:xfrm>
          <a:prstGeom prst="roundRect">
            <a:avLst>
              <a:gd fmla="val 16667" name="adj"/>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0"/>
          <p:cNvSpPr/>
          <p:nvPr/>
        </p:nvSpPr>
        <p:spPr>
          <a:xfrm>
            <a:off x="1833175" y="2988425"/>
            <a:ext cx="616500" cy="561300"/>
          </a:xfrm>
          <a:prstGeom prst="roundRect">
            <a:avLst>
              <a:gd fmla="val 16667" name="adj"/>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0"/>
          <p:cNvSpPr/>
          <p:nvPr/>
        </p:nvSpPr>
        <p:spPr>
          <a:xfrm>
            <a:off x="2712475" y="2988425"/>
            <a:ext cx="616500" cy="561300"/>
          </a:xfrm>
          <a:prstGeom prst="roundRect">
            <a:avLst>
              <a:gd fmla="val 16667" name="adj"/>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0"/>
          <p:cNvSpPr/>
          <p:nvPr/>
        </p:nvSpPr>
        <p:spPr>
          <a:xfrm>
            <a:off x="953875" y="3917725"/>
            <a:ext cx="616500" cy="428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la</a:t>
            </a:r>
            <a:endParaRPr/>
          </a:p>
        </p:txBody>
      </p:sp>
      <p:sp>
        <p:nvSpPr>
          <p:cNvPr id="290" name="Google Shape;290;p40"/>
          <p:cNvSpPr/>
          <p:nvPr/>
        </p:nvSpPr>
        <p:spPr>
          <a:xfrm>
            <a:off x="1701775" y="3917800"/>
            <a:ext cx="879300" cy="428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maison</a:t>
            </a:r>
            <a:endParaRPr/>
          </a:p>
        </p:txBody>
      </p:sp>
      <p:sp>
        <p:nvSpPr>
          <p:cNvPr id="291" name="Google Shape;291;p40"/>
          <p:cNvSpPr/>
          <p:nvPr/>
        </p:nvSpPr>
        <p:spPr>
          <a:xfrm>
            <a:off x="2581075" y="3917725"/>
            <a:ext cx="879300" cy="428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bleue</a:t>
            </a:r>
            <a:endParaRPr/>
          </a:p>
        </p:txBody>
      </p:sp>
      <p:cxnSp>
        <p:nvCxnSpPr>
          <p:cNvPr id="292" name="Google Shape;292;p40"/>
          <p:cNvCxnSpPr>
            <a:stCxn id="289" idx="0"/>
            <a:endCxn id="286" idx="2"/>
          </p:cNvCxnSpPr>
          <p:nvPr/>
        </p:nvCxnSpPr>
        <p:spPr>
          <a:xfrm rot="10800000">
            <a:off x="1262125" y="3549625"/>
            <a:ext cx="0" cy="368100"/>
          </a:xfrm>
          <a:prstGeom prst="straightConnector1">
            <a:avLst/>
          </a:prstGeom>
          <a:noFill/>
          <a:ln cap="flat" cmpd="sng" w="19050">
            <a:solidFill>
              <a:srgbClr val="000000"/>
            </a:solidFill>
            <a:prstDash val="solid"/>
            <a:round/>
            <a:headEnd len="med" w="med" type="none"/>
            <a:tailEnd len="med" w="med" type="triangle"/>
          </a:ln>
        </p:spPr>
      </p:cxnSp>
      <p:cxnSp>
        <p:nvCxnSpPr>
          <p:cNvPr id="293" name="Google Shape;293;p40"/>
          <p:cNvCxnSpPr>
            <a:stCxn id="290" idx="0"/>
            <a:endCxn id="287" idx="2"/>
          </p:cNvCxnSpPr>
          <p:nvPr/>
        </p:nvCxnSpPr>
        <p:spPr>
          <a:xfrm rot="10800000">
            <a:off x="2141425" y="3549700"/>
            <a:ext cx="0" cy="368100"/>
          </a:xfrm>
          <a:prstGeom prst="straightConnector1">
            <a:avLst/>
          </a:prstGeom>
          <a:noFill/>
          <a:ln cap="flat" cmpd="sng" w="19050">
            <a:solidFill>
              <a:srgbClr val="000000"/>
            </a:solidFill>
            <a:prstDash val="solid"/>
            <a:round/>
            <a:headEnd len="med" w="med" type="none"/>
            <a:tailEnd len="med" w="med" type="triangle"/>
          </a:ln>
        </p:spPr>
      </p:cxnSp>
      <p:cxnSp>
        <p:nvCxnSpPr>
          <p:cNvPr id="294" name="Google Shape;294;p40"/>
          <p:cNvCxnSpPr>
            <a:stCxn id="291" idx="0"/>
            <a:endCxn id="288" idx="2"/>
          </p:cNvCxnSpPr>
          <p:nvPr/>
        </p:nvCxnSpPr>
        <p:spPr>
          <a:xfrm rot="10800000">
            <a:off x="3020725" y="3549625"/>
            <a:ext cx="0" cy="368100"/>
          </a:xfrm>
          <a:prstGeom prst="straightConnector1">
            <a:avLst/>
          </a:prstGeom>
          <a:noFill/>
          <a:ln cap="flat" cmpd="sng" w="19050">
            <a:solidFill>
              <a:srgbClr val="000000"/>
            </a:solidFill>
            <a:prstDash val="solid"/>
            <a:round/>
            <a:headEnd len="med" w="med" type="none"/>
            <a:tailEnd len="med" w="med" type="triangle"/>
          </a:ln>
        </p:spPr>
      </p:cxnSp>
      <p:cxnSp>
        <p:nvCxnSpPr>
          <p:cNvPr id="295" name="Google Shape;295;p40"/>
          <p:cNvCxnSpPr/>
          <p:nvPr/>
        </p:nvCxnSpPr>
        <p:spPr>
          <a:xfrm rot="10800000">
            <a:off x="3020725" y="2620325"/>
            <a:ext cx="0" cy="368100"/>
          </a:xfrm>
          <a:prstGeom prst="straightConnector1">
            <a:avLst/>
          </a:prstGeom>
          <a:noFill/>
          <a:ln cap="flat" cmpd="sng" w="19050">
            <a:solidFill>
              <a:srgbClr val="000000"/>
            </a:solidFill>
            <a:prstDash val="solid"/>
            <a:round/>
            <a:headEnd len="med" w="med" type="none"/>
            <a:tailEnd len="med" w="med" type="triangle"/>
          </a:ln>
        </p:spPr>
      </p:cxnSp>
      <p:cxnSp>
        <p:nvCxnSpPr>
          <p:cNvPr id="296" name="Google Shape;296;p40"/>
          <p:cNvCxnSpPr>
            <a:stCxn id="286" idx="3"/>
            <a:endCxn id="287" idx="1"/>
          </p:cNvCxnSpPr>
          <p:nvPr/>
        </p:nvCxnSpPr>
        <p:spPr>
          <a:xfrm>
            <a:off x="1570375" y="3269075"/>
            <a:ext cx="262800" cy="0"/>
          </a:xfrm>
          <a:prstGeom prst="straightConnector1">
            <a:avLst/>
          </a:prstGeom>
          <a:noFill/>
          <a:ln cap="flat" cmpd="sng" w="19050">
            <a:solidFill>
              <a:srgbClr val="000000"/>
            </a:solidFill>
            <a:prstDash val="solid"/>
            <a:round/>
            <a:headEnd len="med" w="med" type="none"/>
            <a:tailEnd len="med" w="med" type="triangle"/>
          </a:ln>
        </p:spPr>
      </p:cxnSp>
      <p:cxnSp>
        <p:nvCxnSpPr>
          <p:cNvPr id="297" name="Google Shape;297;p40"/>
          <p:cNvCxnSpPr>
            <a:stCxn id="287" idx="3"/>
            <a:endCxn id="288" idx="1"/>
          </p:cNvCxnSpPr>
          <p:nvPr/>
        </p:nvCxnSpPr>
        <p:spPr>
          <a:xfrm>
            <a:off x="2449675" y="3269075"/>
            <a:ext cx="262800" cy="0"/>
          </a:xfrm>
          <a:prstGeom prst="straightConnector1">
            <a:avLst/>
          </a:prstGeom>
          <a:noFill/>
          <a:ln cap="flat" cmpd="sng" w="19050">
            <a:solidFill>
              <a:srgbClr val="000000"/>
            </a:solidFill>
            <a:prstDash val="solid"/>
            <a:round/>
            <a:headEnd len="med" w="med" type="none"/>
            <a:tailEnd len="med" w="med" type="triangle"/>
          </a:ln>
        </p:spPr>
      </p:cxnSp>
      <p:sp>
        <p:nvSpPr>
          <p:cNvPr id="298" name="Google Shape;298;p40"/>
          <p:cNvSpPr/>
          <p:nvPr/>
        </p:nvSpPr>
        <p:spPr>
          <a:xfrm>
            <a:off x="2461819" y="3144018"/>
            <a:ext cx="262800" cy="272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0"/>
          <p:cNvSpPr/>
          <p:nvPr/>
        </p:nvSpPr>
        <p:spPr>
          <a:xfrm>
            <a:off x="1547419" y="3144018"/>
            <a:ext cx="262800" cy="272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1"/>
          <p:cNvSpPr txBox="1"/>
          <p:nvPr>
            <p:ph type="title"/>
          </p:nvPr>
        </p:nvSpPr>
        <p:spPr>
          <a:xfrm>
            <a:off x="311700" y="582100"/>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Brainstorming/Thought Process: </a:t>
            </a:r>
            <a:br>
              <a:rPr lang="en"/>
            </a:br>
            <a:r>
              <a:rPr lang="en"/>
              <a:t>“How Can We ‘Solve’ the Sequential Issue in RNNs” </a:t>
            </a:r>
            <a:endParaRPr/>
          </a:p>
        </p:txBody>
      </p:sp>
      <p:sp>
        <p:nvSpPr>
          <p:cNvPr id="305" name="Google Shape;305;p41"/>
          <p:cNvSpPr txBox="1"/>
          <p:nvPr>
            <p:ph idx="1" type="body"/>
          </p:nvPr>
        </p:nvSpPr>
        <p:spPr>
          <a:xfrm>
            <a:off x="311700" y="1839725"/>
            <a:ext cx="8622600" cy="27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Providing the context for the current calculation.  In other words… the calculation for ‘bleue’ needs a way to refer (back) to (previous) words. </a:t>
            </a:r>
            <a:br>
              <a:rPr lang="en"/>
            </a:br>
            <a:r>
              <a:rPr lang="en"/>
              <a:t>                                                       </a:t>
            </a:r>
            <a:br>
              <a:rPr lang="en"/>
            </a:br>
            <a:r>
              <a:rPr lang="en"/>
              <a:t>							</a:t>
            </a:r>
            <a:r>
              <a:rPr b="1" i="1" lang="en"/>
              <a:t>  </a:t>
            </a:r>
            <a:r>
              <a:rPr b="1" i="1" lang="en"/>
              <a:t>Have we seen another mechanism that does </a:t>
            </a:r>
            <a:br>
              <a:rPr b="1" i="1" lang="en"/>
            </a:br>
            <a:r>
              <a:rPr b="1" i="1" lang="en"/>
              <a:t>                                                        something like this before?”</a:t>
            </a:r>
            <a:endParaRPr b="1" i="1"/>
          </a:p>
          <a:p>
            <a:pPr indent="0" lvl="0" marL="0" rtl="0" algn="l">
              <a:spcBef>
                <a:spcPts val="1600"/>
              </a:spcBef>
              <a:spcAft>
                <a:spcPts val="0"/>
              </a:spcAft>
              <a:buNone/>
            </a:pPr>
            <a:r>
              <a:t/>
            </a:r>
            <a:endParaRPr i="1"/>
          </a:p>
          <a:p>
            <a:pPr indent="0" lvl="0" marL="0" rtl="0" algn="l">
              <a:spcBef>
                <a:spcPts val="1600"/>
              </a:spcBef>
              <a:spcAft>
                <a:spcPts val="1600"/>
              </a:spcAft>
              <a:buNone/>
            </a:pPr>
            <a:r>
              <a:t/>
            </a:r>
            <a:endParaRPr i="1"/>
          </a:p>
        </p:txBody>
      </p:sp>
      <p:sp>
        <p:nvSpPr>
          <p:cNvPr id="306" name="Google Shape;306;p41"/>
          <p:cNvSpPr/>
          <p:nvPr/>
        </p:nvSpPr>
        <p:spPr>
          <a:xfrm>
            <a:off x="953875" y="2988425"/>
            <a:ext cx="616500" cy="561300"/>
          </a:xfrm>
          <a:prstGeom prst="roundRect">
            <a:avLst>
              <a:gd fmla="val 16667" name="adj"/>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1"/>
          <p:cNvSpPr/>
          <p:nvPr/>
        </p:nvSpPr>
        <p:spPr>
          <a:xfrm>
            <a:off x="1833175" y="2988425"/>
            <a:ext cx="616500" cy="561300"/>
          </a:xfrm>
          <a:prstGeom prst="roundRect">
            <a:avLst>
              <a:gd fmla="val 16667" name="adj"/>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1"/>
          <p:cNvSpPr/>
          <p:nvPr/>
        </p:nvSpPr>
        <p:spPr>
          <a:xfrm>
            <a:off x="2712475" y="2988425"/>
            <a:ext cx="616500" cy="561300"/>
          </a:xfrm>
          <a:prstGeom prst="roundRect">
            <a:avLst>
              <a:gd fmla="val 16667" name="adj"/>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1"/>
          <p:cNvSpPr/>
          <p:nvPr/>
        </p:nvSpPr>
        <p:spPr>
          <a:xfrm>
            <a:off x="953875" y="3917725"/>
            <a:ext cx="616500" cy="428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la</a:t>
            </a:r>
            <a:endParaRPr/>
          </a:p>
        </p:txBody>
      </p:sp>
      <p:sp>
        <p:nvSpPr>
          <p:cNvPr id="310" name="Google Shape;310;p41"/>
          <p:cNvSpPr/>
          <p:nvPr/>
        </p:nvSpPr>
        <p:spPr>
          <a:xfrm>
            <a:off x="1701775" y="3917800"/>
            <a:ext cx="879300" cy="428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maison</a:t>
            </a:r>
            <a:endParaRPr/>
          </a:p>
        </p:txBody>
      </p:sp>
      <p:sp>
        <p:nvSpPr>
          <p:cNvPr id="311" name="Google Shape;311;p41"/>
          <p:cNvSpPr/>
          <p:nvPr/>
        </p:nvSpPr>
        <p:spPr>
          <a:xfrm>
            <a:off x="2581075" y="3917725"/>
            <a:ext cx="879300" cy="428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bleue</a:t>
            </a:r>
            <a:endParaRPr/>
          </a:p>
        </p:txBody>
      </p:sp>
      <p:cxnSp>
        <p:nvCxnSpPr>
          <p:cNvPr id="312" name="Google Shape;312;p41"/>
          <p:cNvCxnSpPr>
            <a:stCxn id="309" idx="0"/>
            <a:endCxn id="306" idx="2"/>
          </p:cNvCxnSpPr>
          <p:nvPr/>
        </p:nvCxnSpPr>
        <p:spPr>
          <a:xfrm rot="10800000">
            <a:off x="1262125" y="3549625"/>
            <a:ext cx="0" cy="368100"/>
          </a:xfrm>
          <a:prstGeom prst="straightConnector1">
            <a:avLst/>
          </a:prstGeom>
          <a:noFill/>
          <a:ln cap="flat" cmpd="sng" w="19050">
            <a:solidFill>
              <a:srgbClr val="000000"/>
            </a:solidFill>
            <a:prstDash val="solid"/>
            <a:round/>
            <a:headEnd len="med" w="med" type="none"/>
            <a:tailEnd len="med" w="med" type="triangle"/>
          </a:ln>
        </p:spPr>
      </p:cxnSp>
      <p:cxnSp>
        <p:nvCxnSpPr>
          <p:cNvPr id="313" name="Google Shape;313;p41"/>
          <p:cNvCxnSpPr>
            <a:stCxn id="310" idx="0"/>
            <a:endCxn id="307" idx="2"/>
          </p:cNvCxnSpPr>
          <p:nvPr/>
        </p:nvCxnSpPr>
        <p:spPr>
          <a:xfrm rot="10800000">
            <a:off x="2141425" y="3549700"/>
            <a:ext cx="0" cy="368100"/>
          </a:xfrm>
          <a:prstGeom prst="straightConnector1">
            <a:avLst/>
          </a:prstGeom>
          <a:noFill/>
          <a:ln cap="flat" cmpd="sng" w="19050">
            <a:solidFill>
              <a:srgbClr val="000000"/>
            </a:solidFill>
            <a:prstDash val="solid"/>
            <a:round/>
            <a:headEnd len="med" w="med" type="none"/>
            <a:tailEnd len="med" w="med" type="triangle"/>
          </a:ln>
        </p:spPr>
      </p:cxnSp>
      <p:cxnSp>
        <p:nvCxnSpPr>
          <p:cNvPr id="314" name="Google Shape;314;p41"/>
          <p:cNvCxnSpPr>
            <a:stCxn id="311" idx="0"/>
            <a:endCxn id="308" idx="2"/>
          </p:cNvCxnSpPr>
          <p:nvPr/>
        </p:nvCxnSpPr>
        <p:spPr>
          <a:xfrm rot="10800000">
            <a:off x="3020725" y="3549625"/>
            <a:ext cx="0" cy="368100"/>
          </a:xfrm>
          <a:prstGeom prst="straightConnector1">
            <a:avLst/>
          </a:prstGeom>
          <a:noFill/>
          <a:ln cap="flat" cmpd="sng" w="19050">
            <a:solidFill>
              <a:srgbClr val="000000"/>
            </a:solidFill>
            <a:prstDash val="solid"/>
            <a:round/>
            <a:headEnd len="med" w="med" type="none"/>
            <a:tailEnd len="med" w="med" type="triangle"/>
          </a:ln>
        </p:spPr>
      </p:cxnSp>
      <p:cxnSp>
        <p:nvCxnSpPr>
          <p:cNvPr id="315" name="Google Shape;315;p41"/>
          <p:cNvCxnSpPr/>
          <p:nvPr/>
        </p:nvCxnSpPr>
        <p:spPr>
          <a:xfrm rot="10800000">
            <a:off x="3020725" y="2620325"/>
            <a:ext cx="0" cy="368100"/>
          </a:xfrm>
          <a:prstGeom prst="straightConnector1">
            <a:avLst/>
          </a:prstGeom>
          <a:noFill/>
          <a:ln cap="flat" cmpd="sng" w="19050">
            <a:solidFill>
              <a:srgbClr val="000000"/>
            </a:solidFill>
            <a:prstDash val="solid"/>
            <a:round/>
            <a:headEnd len="med" w="med" type="none"/>
            <a:tailEnd len="med" w="med" type="triangle"/>
          </a:ln>
        </p:spPr>
      </p:cxnSp>
      <p:cxnSp>
        <p:nvCxnSpPr>
          <p:cNvPr id="316" name="Google Shape;316;p41"/>
          <p:cNvCxnSpPr>
            <a:stCxn id="306" idx="3"/>
            <a:endCxn id="307" idx="1"/>
          </p:cNvCxnSpPr>
          <p:nvPr/>
        </p:nvCxnSpPr>
        <p:spPr>
          <a:xfrm>
            <a:off x="1570375" y="3269075"/>
            <a:ext cx="262800" cy="0"/>
          </a:xfrm>
          <a:prstGeom prst="straightConnector1">
            <a:avLst/>
          </a:prstGeom>
          <a:noFill/>
          <a:ln cap="flat" cmpd="sng" w="19050">
            <a:solidFill>
              <a:srgbClr val="000000"/>
            </a:solidFill>
            <a:prstDash val="solid"/>
            <a:round/>
            <a:headEnd len="med" w="med" type="none"/>
            <a:tailEnd len="med" w="med" type="triangle"/>
          </a:ln>
        </p:spPr>
      </p:cxnSp>
      <p:cxnSp>
        <p:nvCxnSpPr>
          <p:cNvPr id="317" name="Google Shape;317;p41"/>
          <p:cNvCxnSpPr>
            <a:stCxn id="307" idx="3"/>
            <a:endCxn id="308" idx="1"/>
          </p:cNvCxnSpPr>
          <p:nvPr/>
        </p:nvCxnSpPr>
        <p:spPr>
          <a:xfrm>
            <a:off x="2449675" y="3269075"/>
            <a:ext cx="262800" cy="0"/>
          </a:xfrm>
          <a:prstGeom prst="straightConnector1">
            <a:avLst/>
          </a:prstGeom>
          <a:noFill/>
          <a:ln cap="flat" cmpd="sng" w="19050">
            <a:solidFill>
              <a:srgbClr val="000000"/>
            </a:solidFill>
            <a:prstDash val="solid"/>
            <a:round/>
            <a:headEnd len="med" w="med" type="none"/>
            <a:tailEnd len="med" w="med" type="triangle"/>
          </a:ln>
        </p:spPr>
      </p:cxnSp>
      <p:sp>
        <p:nvSpPr>
          <p:cNvPr id="318" name="Google Shape;318;p41"/>
          <p:cNvSpPr/>
          <p:nvPr/>
        </p:nvSpPr>
        <p:spPr>
          <a:xfrm>
            <a:off x="2461819" y="3144018"/>
            <a:ext cx="262800" cy="272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1"/>
          <p:cNvSpPr/>
          <p:nvPr/>
        </p:nvSpPr>
        <p:spPr>
          <a:xfrm>
            <a:off x="1547419" y="3144018"/>
            <a:ext cx="262800" cy="272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1"/>
          <p:cNvSpPr/>
          <p:nvPr/>
        </p:nvSpPr>
        <p:spPr>
          <a:xfrm>
            <a:off x="1075137" y="3993799"/>
            <a:ext cx="1416300" cy="2724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1" name="Google Shape;321;p41"/>
          <p:cNvCxnSpPr/>
          <p:nvPr/>
        </p:nvCxnSpPr>
        <p:spPr>
          <a:xfrm flipH="1" rot="10800000">
            <a:off x="2483550" y="3628200"/>
            <a:ext cx="225600" cy="3267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2"/>
          <p:cNvSpPr txBox="1"/>
          <p:nvPr>
            <p:ph type="title"/>
          </p:nvPr>
        </p:nvSpPr>
        <p:spPr>
          <a:xfrm>
            <a:off x="311700" y="582100"/>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Brainstorming/Thought Process: </a:t>
            </a:r>
            <a:br>
              <a:rPr lang="en"/>
            </a:br>
            <a:r>
              <a:rPr lang="en"/>
              <a:t>“How Can We ‘Solve’ the Sequential Issue in RNNs” </a:t>
            </a:r>
            <a:endParaRPr/>
          </a:p>
        </p:txBody>
      </p:sp>
      <p:sp>
        <p:nvSpPr>
          <p:cNvPr id="327" name="Google Shape;327;p42"/>
          <p:cNvSpPr txBox="1"/>
          <p:nvPr>
            <p:ph idx="1" type="body"/>
          </p:nvPr>
        </p:nvSpPr>
        <p:spPr>
          <a:xfrm>
            <a:off x="311700" y="1839725"/>
            <a:ext cx="8520600" cy="27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
              <a:t>Yes, Attention!!</a:t>
            </a:r>
            <a:endParaRPr b="1" i="1"/>
          </a:p>
          <a:p>
            <a:pPr indent="0" lvl="0" marL="0" rtl="0" algn="l">
              <a:spcBef>
                <a:spcPts val="1600"/>
              </a:spcBef>
              <a:spcAft>
                <a:spcPts val="0"/>
              </a:spcAft>
              <a:buNone/>
            </a:pPr>
            <a:r>
              <a:t/>
            </a:r>
            <a:endParaRPr/>
          </a:p>
          <a:p>
            <a:pPr indent="0" lvl="0" marL="0" rtl="0" algn="l">
              <a:spcBef>
                <a:spcPts val="1600"/>
              </a:spcBef>
              <a:spcAft>
                <a:spcPts val="0"/>
              </a:spcAft>
              <a:buNone/>
            </a:pPr>
            <a:r>
              <a:t/>
            </a:r>
            <a:endParaRPr i="1"/>
          </a:p>
          <a:p>
            <a:pPr indent="0" lvl="0" marL="0" rtl="0" algn="l">
              <a:spcBef>
                <a:spcPts val="1600"/>
              </a:spcBef>
              <a:spcAft>
                <a:spcPts val="1600"/>
              </a:spcAft>
              <a:buNone/>
            </a:pPr>
            <a:r>
              <a:t/>
            </a:r>
            <a:endParaRPr i="1"/>
          </a:p>
        </p:txBody>
      </p:sp>
      <p:sp>
        <p:nvSpPr>
          <p:cNvPr id="328" name="Google Shape;328;p42"/>
          <p:cNvSpPr/>
          <p:nvPr/>
        </p:nvSpPr>
        <p:spPr>
          <a:xfrm>
            <a:off x="953875" y="2988425"/>
            <a:ext cx="616500" cy="561300"/>
          </a:xfrm>
          <a:prstGeom prst="roundRect">
            <a:avLst>
              <a:gd fmla="val 16667" name="adj"/>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2"/>
          <p:cNvSpPr/>
          <p:nvPr/>
        </p:nvSpPr>
        <p:spPr>
          <a:xfrm>
            <a:off x="1833175" y="2988425"/>
            <a:ext cx="616500" cy="561300"/>
          </a:xfrm>
          <a:prstGeom prst="roundRect">
            <a:avLst>
              <a:gd fmla="val 16667" name="adj"/>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2"/>
          <p:cNvSpPr/>
          <p:nvPr/>
        </p:nvSpPr>
        <p:spPr>
          <a:xfrm>
            <a:off x="2712475" y="2988425"/>
            <a:ext cx="616500" cy="561300"/>
          </a:xfrm>
          <a:prstGeom prst="roundRect">
            <a:avLst>
              <a:gd fmla="val 16667" name="adj"/>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2"/>
          <p:cNvSpPr/>
          <p:nvPr/>
        </p:nvSpPr>
        <p:spPr>
          <a:xfrm>
            <a:off x="953875" y="3917725"/>
            <a:ext cx="616500" cy="428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la</a:t>
            </a:r>
            <a:endParaRPr/>
          </a:p>
        </p:txBody>
      </p:sp>
      <p:sp>
        <p:nvSpPr>
          <p:cNvPr id="332" name="Google Shape;332;p42"/>
          <p:cNvSpPr/>
          <p:nvPr/>
        </p:nvSpPr>
        <p:spPr>
          <a:xfrm>
            <a:off x="1701775" y="3917800"/>
            <a:ext cx="879300" cy="428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maison</a:t>
            </a:r>
            <a:endParaRPr/>
          </a:p>
        </p:txBody>
      </p:sp>
      <p:sp>
        <p:nvSpPr>
          <p:cNvPr id="333" name="Google Shape;333;p42"/>
          <p:cNvSpPr/>
          <p:nvPr/>
        </p:nvSpPr>
        <p:spPr>
          <a:xfrm>
            <a:off x="2581075" y="3917725"/>
            <a:ext cx="879300" cy="428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bleue</a:t>
            </a:r>
            <a:endParaRPr/>
          </a:p>
        </p:txBody>
      </p:sp>
      <p:cxnSp>
        <p:nvCxnSpPr>
          <p:cNvPr id="334" name="Google Shape;334;p42"/>
          <p:cNvCxnSpPr>
            <a:stCxn id="331" idx="0"/>
            <a:endCxn id="328" idx="2"/>
          </p:cNvCxnSpPr>
          <p:nvPr/>
        </p:nvCxnSpPr>
        <p:spPr>
          <a:xfrm rot="10800000">
            <a:off x="1262125" y="3549625"/>
            <a:ext cx="0" cy="368100"/>
          </a:xfrm>
          <a:prstGeom prst="straightConnector1">
            <a:avLst/>
          </a:prstGeom>
          <a:noFill/>
          <a:ln cap="flat" cmpd="sng" w="19050">
            <a:solidFill>
              <a:srgbClr val="000000"/>
            </a:solidFill>
            <a:prstDash val="solid"/>
            <a:round/>
            <a:headEnd len="med" w="med" type="none"/>
            <a:tailEnd len="med" w="med" type="triangle"/>
          </a:ln>
        </p:spPr>
      </p:cxnSp>
      <p:cxnSp>
        <p:nvCxnSpPr>
          <p:cNvPr id="335" name="Google Shape;335;p42"/>
          <p:cNvCxnSpPr>
            <a:stCxn id="332" idx="0"/>
            <a:endCxn id="329" idx="2"/>
          </p:cNvCxnSpPr>
          <p:nvPr/>
        </p:nvCxnSpPr>
        <p:spPr>
          <a:xfrm rot="10800000">
            <a:off x="2141425" y="3549700"/>
            <a:ext cx="0" cy="368100"/>
          </a:xfrm>
          <a:prstGeom prst="straightConnector1">
            <a:avLst/>
          </a:prstGeom>
          <a:noFill/>
          <a:ln cap="flat" cmpd="sng" w="19050">
            <a:solidFill>
              <a:srgbClr val="000000"/>
            </a:solidFill>
            <a:prstDash val="solid"/>
            <a:round/>
            <a:headEnd len="med" w="med" type="none"/>
            <a:tailEnd len="med" w="med" type="triangle"/>
          </a:ln>
        </p:spPr>
      </p:cxnSp>
      <p:cxnSp>
        <p:nvCxnSpPr>
          <p:cNvPr id="336" name="Google Shape;336;p42"/>
          <p:cNvCxnSpPr>
            <a:stCxn id="333" idx="0"/>
            <a:endCxn id="330" idx="2"/>
          </p:cNvCxnSpPr>
          <p:nvPr/>
        </p:nvCxnSpPr>
        <p:spPr>
          <a:xfrm rot="10800000">
            <a:off x="3020725" y="3549625"/>
            <a:ext cx="0" cy="368100"/>
          </a:xfrm>
          <a:prstGeom prst="straightConnector1">
            <a:avLst/>
          </a:prstGeom>
          <a:noFill/>
          <a:ln cap="flat" cmpd="sng" w="19050">
            <a:solidFill>
              <a:srgbClr val="000000"/>
            </a:solidFill>
            <a:prstDash val="solid"/>
            <a:round/>
            <a:headEnd len="med" w="med" type="none"/>
            <a:tailEnd len="med" w="med" type="triangle"/>
          </a:ln>
        </p:spPr>
      </p:cxnSp>
      <p:cxnSp>
        <p:nvCxnSpPr>
          <p:cNvPr id="337" name="Google Shape;337;p42"/>
          <p:cNvCxnSpPr/>
          <p:nvPr/>
        </p:nvCxnSpPr>
        <p:spPr>
          <a:xfrm rot="10800000">
            <a:off x="3020725" y="2620325"/>
            <a:ext cx="0" cy="368100"/>
          </a:xfrm>
          <a:prstGeom prst="straightConnector1">
            <a:avLst/>
          </a:prstGeom>
          <a:noFill/>
          <a:ln cap="flat" cmpd="sng" w="19050">
            <a:solidFill>
              <a:srgbClr val="000000"/>
            </a:solidFill>
            <a:prstDash val="solid"/>
            <a:round/>
            <a:headEnd len="med" w="med" type="none"/>
            <a:tailEnd len="med" w="med" type="triangle"/>
          </a:ln>
        </p:spPr>
      </p:cxnSp>
      <p:cxnSp>
        <p:nvCxnSpPr>
          <p:cNvPr id="338" name="Google Shape;338;p42"/>
          <p:cNvCxnSpPr>
            <a:stCxn id="328" idx="3"/>
            <a:endCxn id="329" idx="1"/>
          </p:cNvCxnSpPr>
          <p:nvPr/>
        </p:nvCxnSpPr>
        <p:spPr>
          <a:xfrm>
            <a:off x="1570375" y="3269075"/>
            <a:ext cx="262800" cy="0"/>
          </a:xfrm>
          <a:prstGeom prst="straightConnector1">
            <a:avLst/>
          </a:prstGeom>
          <a:noFill/>
          <a:ln cap="flat" cmpd="sng" w="19050">
            <a:solidFill>
              <a:srgbClr val="000000"/>
            </a:solidFill>
            <a:prstDash val="solid"/>
            <a:round/>
            <a:headEnd len="med" w="med" type="none"/>
            <a:tailEnd len="med" w="med" type="triangle"/>
          </a:ln>
        </p:spPr>
      </p:cxnSp>
      <p:cxnSp>
        <p:nvCxnSpPr>
          <p:cNvPr id="339" name="Google Shape;339;p42"/>
          <p:cNvCxnSpPr>
            <a:stCxn id="329" idx="3"/>
            <a:endCxn id="330" idx="1"/>
          </p:cNvCxnSpPr>
          <p:nvPr/>
        </p:nvCxnSpPr>
        <p:spPr>
          <a:xfrm>
            <a:off x="2449675" y="3269075"/>
            <a:ext cx="262800" cy="0"/>
          </a:xfrm>
          <a:prstGeom prst="straightConnector1">
            <a:avLst/>
          </a:prstGeom>
          <a:noFill/>
          <a:ln cap="flat" cmpd="sng" w="19050">
            <a:solidFill>
              <a:srgbClr val="000000"/>
            </a:solidFill>
            <a:prstDash val="solid"/>
            <a:round/>
            <a:headEnd len="med" w="med" type="none"/>
            <a:tailEnd len="med" w="med" type="triangle"/>
          </a:ln>
        </p:spPr>
      </p:cxnSp>
      <p:sp>
        <p:nvSpPr>
          <p:cNvPr id="340" name="Google Shape;340;p42"/>
          <p:cNvSpPr/>
          <p:nvPr/>
        </p:nvSpPr>
        <p:spPr>
          <a:xfrm>
            <a:off x="5449675" y="2988425"/>
            <a:ext cx="616500" cy="561300"/>
          </a:xfrm>
          <a:prstGeom prst="roundRect">
            <a:avLst>
              <a:gd fmla="val 16667" name="adj"/>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2"/>
          <p:cNvSpPr/>
          <p:nvPr/>
        </p:nvSpPr>
        <p:spPr>
          <a:xfrm>
            <a:off x="6328975" y="2988425"/>
            <a:ext cx="616500" cy="561300"/>
          </a:xfrm>
          <a:prstGeom prst="roundRect">
            <a:avLst>
              <a:gd fmla="val 16667" name="adj"/>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2"/>
          <p:cNvSpPr/>
          <p:nvPr/>
        </p:nvSpPr>
        <p:spPr>
          <a:xfrm>
            <a:off x="7208275" y="2988425"/>
            <a:ext cx="616500" cy="561300"/>
          </a:xfrm>
          <a:prstGeom prst="roundRect">
            <a:avLst>
              <a:gd fmla="val 16667" name="adj"/>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2"/>
          <p:cNvSpPr/>
          <p:nvPr/>
        </p:nvSpPr>
        <p:spPr>
          <a:xfrm>
            <a:off x="5449675" y="3917725"/>
            <a:ext cx="616500" cy="428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la</a:t>
            </a:r>
            <a:endParaRPr/>
          </a:p>
        </p:txBody>
      </p:sp>
      <p:sp>
        <p:nvSpPr>
          <p:cNvPr id="344" name="Google Shape;344;p42"/>
          <p:cNvSpPr/>
          <p:nvPr/>
        </p:nvSpPr>
        <p:spPr>
          <a:xfrm>
            <a:off x="6197575" y="3917800"/>
            <a:ext cx="879300" cy="428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maison</a:t>
            </a:r>
            <a:endParaRPr/>
          </a:p>
        </p:txBody>
      </p:sp>
      <p:sp>
        <p:nvSpPr>
          <p:cNvPr id="345" name="Google Shape;345;p42"/>
          <p:cNvSpPr/>
          <p:nvPr/>
        </p:nvSpPr>
        <p:spPr>
          <a:xfrm>
            <a:off x="7076875" y="3917725"/>
            <a:ext cx="879300" cy="428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bleue</a:t>
            </a:r>
            <a:endParaRPr/>
          </a:p>
        </p:txBody>
      </p:sp>
      <p:cxnSp>
        <p:nvCxnSpPr>
          <p:cNvPr id="346" name="Google Shape;346;p42"/>
          <p:cNvCxnSpPr>
            <a:stCxn id="343" idx="0"/>
            <a:endCxn id="340" idx="2"/>
          </p:cNvCxnSpPr>
          <p:nvPr/>
        </p:nvCxnSpPr>
        <p:spPr>
          <a:xfrm rot="10800000">
            <a:off x="5757925" y="3549625"/>
            <a:ext cx="0" cy="368100"/>
          </a:xfrm>
          <a:prstGeom prst="straightConnector1">
            <a:avLst/>
          </a:prstGeom>
          <a:noFill/>
          <a:ln cap="flat" cmpd="sng" w="19050">
            <a:solidFill>
              <a:srgbClr val="000000"/>
            </a:solidFill>
            <a:prstDash val="solid"/>
            <a:round/>
            <a:headEnd len="med" w="med" type="none"/>
            <a:tailEnd len="med" w="med" type="triangle"/>
          </a:ln>
        </p:spPr>
      </p:cxnSp>
      <p:cxnSp>
        <p:nvCxnSpPr>
          <p:cNvPr id="347" name="Google Shape;347;p42"/>
          <p:cNvCxnSpPr>
            <a:stCxn id="344" idx="0"/>
            <a:endCxn id="341" idx="2"/>
          </p:cNvCxnSpPr>
          <p:nvPr/>
        </p:nvCxnSpPr>
        <p:spPr>
          <a:xfrm rot="10800000">
            <a:off x="6637225" y="3549700"/>
            <a:ext cx="0" cy="368100"/>
          </a:xfrm>
          <a:prstGeom prst="straightConnector1">
            <a:avLst/>
          </a:prstGeom>
          <a:noFill/>
          <a:ln cap="flat" cmpd="sng" w="19050">
            <a:solidFill>
              <a:srgbClr val="000000"/>
            </a:solidFill>
            <a:prstDash val="solid"/>
            <a:round/>
            <a:headEnd len="med" w="med" type="none"/>
            <a:tailEnd len="med" w="med" type="triangle"/>
          </a:ln>
        </p:spPr>
      </p:cxnSp>
      <p:cxnSp>
        <p:nvCxnSpPr>
          <p:cNvPr id="348" name="Google Shape;348;p42"/>
          <p:cNvCxnSpPr>
            <a:stCxn id="345" idx="0"/>
            <a:endCxn id="342" idx="2"/>
          </p:cNvCxnSpPr>
          <p:nvPr/>
        </p:nvCxnSpPr>
        <p:spPr>
          <a:xfrm rot="10800000">
            <a:off x="7516525" y="3549625"/>
            <a:ext cx="0" cy="368100"/>
          </a:xfrm>
          <a:prstGeom prst="straightConnector1">
            <a:avLst/>
          </a:prstGeom>
          <a:noFill/>
          <a:ln cap="flat" cmpd="sng" w="19050">
            <a:solidFill>
              <a:srgbClr val="000000"/>
            </a:solidFill>
            <a:prstDash val="solid"/>
            <a:round/>
            <a:headEnd len="med" w="med" type="none"/>
            <a:tailEnd len="med" w="med" type="triangle"/>
          </a:ln>
        </p:spPr>
      </p:cxnSp>
      <p:cxnSp>
        <p:nvCxnSpPr>
          <p:cNvPr id="349" name="Google Shape;349;p42"/>
          <p:cNvCxnSpPr/>
          <p:nvPr/>
        </p:nvCxnSpPr>
        <p:spPr>
          <a:xfrm rot="10800000">
            <a:off x="7516525" y="2467925"/>
            <a:ext cx="0" cy="368100"/>
          </a:xfrm>
          <a:prstGeom prst="straightConnector1">
            <a:avLst/>
          </a:prstGeom>
          <a:noFill/>
          <a:ln cap="flat" cmpd="sng" w="19050">
            <a:solidFill>
              <a:srgbClr val="000000"/>
            </a:solidFill>
            <a:prstDash val="solid"/>
            <a:round/>
            <a:headEnd len="med" w="med" type="none"/>
            <a:tailEnd len="med" w="med" type="triangle"/>
          </a:ln>
        </p:spPr>
      </p:cxnSp>
      <p:cxnSp>
        <p:nvCxnSpPr>
          <p:cNvPr id="350" name="Google Shape;350;p42"/>
          <p:cNvCxnSpPr>
            <a:stCxn id="340" idx="3"/>
            <a:endCxn id="341" idx="1"/>
          </p:cNvCxnSpPr>
          <p:nvPr/>
        </p:nvCxnSpPr>
        <p:spPr>
          <a:xfrm>
            <a:off x="6066175" y="3269075"/>
            <a:ext cx="262800" cy="0"/>
          </a:xfrm>
          <a:prstGeom prst="straightConnector1">
            <a:avLst/>
          </a:prstGeom>
          <a:noFill/>
          <a:ln cap="flat" cmpd="sng" w="19050">
            <a:solidFill>
              <a:srgbClr val="CCCCCC"/>
            </a:solidFill>
            <a:prstDash val="solid"/>
            <a:round/>
            <a:headEnd len="med" w="med" type="none"/>
            <a:tailEnd len="med" w="med" type="triangle"/>
          </a:ln>
        </p:spPr>
      </p:cxnSp>
      <p:cxnSp>
        <p:nvCxnSpPr>
          <p:cNvPr id="351" name="Google Shape;351;p42"/>
          <p:cNvCxnSpPr>
            <a:stCxn id="341" idx="3"/>
            <a:endCxn id="342" idx="1"/>
          </p:cNvCxnSpPr>
          <p:nvPr/>
        </p:nvCxnSpPr>
        <p:spPr>
          <a:xfrm>
            <a:off x="6945475" y="3269075"/>
            <a:ext cx="262800" cy="0"/>
          </a:xfrm>
          <a:prstGeom prst="straightConnector1">
            <a:avLst/>
          </a:prstGeom>
          <a:noFill/>
          <a:ln cap="flat" cmpd="sng" w="19050">
            <a:solidFill>
              <a:srgbClr val="CCCCCC"/>
            </a:solidFill>
            <a:prstDash val="solid"/>
            <a:round/>
            <a:headEnd len="med" w="med" type="none"/>
            <a:tailEnd len="med" w="med" type="triangle"/>
          </a:ln>
        </p:spPr>
      </p:cxnSp>
      <p:sp>
        <p:nvSpPr>
          <p:cNvPr id="352" name="Google Shape;352;p42"/>
          <p:cNvSpPr txBox="1"/>
          <p:nvPr/>
        </p:nvSpPr>
        <p:spPr>
          <a:xfrm>
            <a:off x="6021549" y="3056878"/>
            <a:ext cx="3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Open Sans"/>
                <a:ea typeface="Open Sans"/>
                <a:cs typeface="Open Sans"/>
                <a:sym typeface="Open Sans"/>
              </a:rPr>
              <a:t>x</a:t>
            </a:r>
            <a:endParaRPr>
              <a:solidFill>
                <a:srgbClr val="FF0000"/>
              </a:solidFill>
              <a:latin typeface="Open Sans"/>
              <a:ea typeface="Open Sans"/>
              <a:cs typeface="Open Sans"/>
              <a:sym typeface="Open Sans"/>
            </a:endParaRPr>
          </a:p>
        </p:txBody>
      </p:sp>
      <p:sp>
        <p:nvSpPr>
          <p:cNvPr id="353" name="Google Shape;353;p42"/>
          <p:cNvSpPr txBox="1"/>
          <p:nvPr/>
        </p:nvSpPr>
        <p:spPr>
          <a:xfrm>
            <a:off x="6901601" y="3056878"/>
            <a:ext cx="3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Open Sans"/>
                <a:ea typeface="Open Sans"/>
                <a:cs typeface="Open Sans"/>
                <a:sym typeface="Open Sans"/>
              </a:rPr>
              <a:t>x</a:t>
            </a:r>
            <a:endParaRPr>
              <a:solidFill>
                <a:srgbClr val="FF0000"/>
              </a:solidFill>
              <a:latin typeface="Open Sans"/>
              <a:ea typeface="Open Sans"/>
              <a:cs typeface="Open Sans"/>
              <a:sym typeface="Open Sans"/>
            </a:endParaRPr>
          </a:p>
        </p:txBody>
      </p:sp>
      <p:cxnSp>
        <p:nvCxnSpPr>
          <p:cNvPr id="354" name="Google Shape;354;p42"/>
          <p:cNvCxnSpPr/>
          <p:nvPr/>
        </p:nvCxnSpPr>
        <p:spPr>
          <a:xfrm rot="5400000">
            <a:off x="6656975" y="2093325"/>
            <a:ext cx="600" cy="1758600"/>
          </a:xfrm>
          <a:prstGeom prst="curvedConnector3">
            <a:avLst>
              <a:gd fmla="val -90016667" name="adj1"/>
            </a:avLst>
          </a:prstGeom>
          <a:noFill/>
          <a:ln cap="flat" cmpd="sng" w="9525">
            <a:solidFill>
              <a:schemeClr val="dk2"/>
            </a:solidFill>
            <a:prstDash val="solid"/>
            <a:round/>
            <a:headEnd len="med" w="med" type="none"/>
            <a:tailEnd len="med" w="med" type="none"/>
          </a:ln>
        </p:spPr>
      </p:cxnSp>
      <p:cxnSp>
        <p:nvCxnSpPr>
          <p:cNvPr id="355" name="Google Shape;355;p42"/>
          <p:cNvCxnSpPr/>
          <p:nvPr/>
        </p:nvCxnSpPr>
        <p:spPr>
          <a:xfrm rot="5400000">
            <a:off x="7096625" y="2532975"/>
            <a:ext cx="600" cy="879300"/>
          </a:xfrm>
          <a:prstGeom prst="curvedConnector3">
            <a:avLst>
              <a:gd fmla="val -39687500" name="adj1"/>
            </a:avLst>
          </a:prstGeom>
          <a:noFill/>
          <a:ln cap="flat" cmpd="sng" w="9525">
            <a:solidFill>
              <a:schemeClr val="dk2"/>
            </a:solidFill>
            <a:prstDash val="solid"/>
            <a:round/>
            <a:headEnd len="med" w="med" type="none"/>
            <a:tailEnd len="med" w="med" type="none"/>
          </a:ln>
        </p:spPr>
      </p:cxnSp>
      <p:sp>
        <p:nvSpPr>
          <p:cNvPr id="356" name="Google Shape;356;p42"/>
          <p:cNvSpPr txBox="1"/>
          <p:nvPr/>
        </p:nvSpPr>
        <p:spPr>
          <a:xfrm>
            <a:off x="3900025" y="2992025"/>
            <a:ext cx="879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  </a:t>
            </a:r>
            <a:r>
              <a:rPr lang="en" sz="2400">
                <a:solidFill>
                  <a:srgbClr val="FF0000"/>
                </a:solidFill>
                <a:latin typeface="Open Sans"/>
                <a:ea typeface="Open Sans"/>
                <a:cs typeface="Open Sans"/>
                <a:sym typeface="Open Sans"/>
              </a:rPr>
              <a:t>“ ~ ”</a:t>
            </a:r>
            <a:endParaRPr sz="2400">
              <a:solidFill>
                <a:srgbClr val="FF0000"/>
              </a:solidFill>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3"/>
          <p:cNvSpPr txBox="1"/>
          <p:nvPr>
            <p:ph type="title"/>
          </p:nvPr>
        </p:nvSpPr>
        <p:spPr>
          <a:xfrm>
            <a:off x="311700" y="582100"/>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Brainstorming/Thought Process: </a:t>
            </a:r>
            <a:br>
              <a:rPr lang="en"/>
            </a:br>
            <a:r>
              <a:rPr lang="en"/>
              <a:t>“How Can We ‘Solve’ the Sequential Issue in RNNs” </a:t>
            </a:r>
            <a:endParaRPr/>
          </a:p>
        </p:txBody>
      </p:sp>
      <p:sp>
        <p:nvSpPr>
          <p:cNvPr id="362" name="Google Shape;362;p43"/>
          <p:cNvSpPr txBox="1"/>
          <p:nvPr>
            <p:ph idx="1" type="body"/>
          </p:nvPr>
        </p:nvSpPr>
        <p:spPr>
          <a:xfrm>
            <a:off x="311700" y="1839725"/>
            <a:ext cx="8520600" cy="27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a:t>Why could that be better for computational purposes?</a:t>
            </a:r>
            <a:endParaRPr b="1" i="1"/>
          </a:p>
          <a:p>
            <a:pPr indent="0" lvl="0" marL="0" rtl="0" algn="l">
              <a:spcBef>
                <a:spcPts val="1600"/>
              </a:spcBef>
              <a:spcAft>
                <a:spcPts val="0"/>
              </a:spcAft>
              <a:buNone/>
            </a:pPr>
            <a:r>
              <a:t/>
            </a:r>
            <a:endParaRPr/>
          </a:p>
          <a:p>
            <a:pPr indent="0" lvl="0" marL="0" rtl="0" algn="l">
              <a:spcBef>
                <a:spcPts val="1600"/>
              </a:spcBef>
              <a:spcAft>
                <a:spcPts val="0"/>
              </a:spcAft>
              <a:buNone/>
            </a:pPr>
            <a:r>
              <a:t/>
            </a:r>
            <a:endParaRPr i="1"/>
          </a:p>
          <a:p>
            <a:pPr indent="0" lvl="0" marL="0" rtl="0" algn="l">
              <a:spcBef>
                <a:spcPts val="1600"/>
              </a:spcBef>
              <a:spcAft>
                <a:spcPts val="1600"/>
              </a:spcAft>
              <a:buNone/>
            </a:pPr>
            <a:r>
              <a:t/>
            </a:r>
            <a:endParaRPr i="1"/>
          </a:p>
        </p:txBody>
      </p:sp>
      <p:sp>
        <p:nvSpPr>
          <p:cNvPr id="363" name="Google Shape;363;p43"/>
          <p:cNvSpPr/>
          <p:nvPr/>
        </p:nvSpPr>
        <p:spPr>
          <a:xfrm>
            <a:off x="953875" y="2988425"/>
            <a:ext cx="616500" cy="561300"/>
          </a:xfrm>
          <a:prstGeom prst="roundRect">
            <a:avLst>
              <a:gd fmla="val 16667" name="adj"/>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3"/>
          <p:cNvSpPr/>
          <p:nvPr/>
        </p:nvSpPr>
        <p:spPr>
          <a:xfrm>
            <a:off x="1833175" y="2988425"/>
            <a:ext cx="616500" cy="561300"/>
          </a:xfrm>
          <a:prstGeom prst="roundRect">
            <a:avLst>
              <a:gd fmla="val 16667" name="adj"/>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3"/>
          <p:cNvSpPr/>
          <p:nvPr/>
        </p:nvSpPr>
        <p:spPr>
          <a:xfrm>
            <a:off x="2712475" y="2988425"/>
            <a:ext cx="616500" cy="561300"/>
          </a:xfrm>
          <a:prstGeom prst="roundRect">
            <a:avLst>
              <a:gd fmla="val 16667" name="adj"/>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3"/>
          <p:cNvSpPr/>
          <p:nvPr/>
        </p:nvSpPr>
        <p:spPr>
          <a:xfrm>
            <a:off x="953875" y="3917725"/>
            <a:ext cx="616500" cy="428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la</a:t>
            </a:r>
            <a:endParaRPr/>
          </a:p>
        </p:txBody>
      </p:sp>
      <p:sp>
        <p:nvSpPr>
          <p:cNvPr id="367" name="Google Shape;367;p43"/>
          <p:cNvSpPr/>
          <p:nvPr/>
        </p:nvSpPr>
        <p:spPr>
          <a:xfrm>
            <a:off x="1701775" y="3917800"/>
            <a:ext cx="879300" cy="428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maison</a:t>
            </a:r>
            <a:endParaRPr/>
          </a:p>
        </p:txBody>
      </p:sp>
      <p:sp>
        <p:nvSpPr>
          <p:cNvPr id="368" name="Google Shape;368;p43"/>
          <p:cNvSpPr/>
          <p:nvPr/>
        </p:nvSpPr>
        <p:spPr>
          <a:xfrm>
            <a:off x="2581075" y="3917725"/>
            <a:ext cx="879300" cy="428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bleue</a:t>
            </a:r>
            <a:endParaRPr/>
          </a:p>
        </p:txBody>
      </p:sp>
      <p:cxnSp>
        <p:nvCxnSpPr>
          <p:cNvPr id="369" name="Google Shape;369;p43"/>
          <p:cNvCxnSpPr>
            <a:stCxn id="366" idx="0"/>
            <a:endCxn id="363" idx="2"/>
          </p:cNvCxnSpPr>
          <p:nvPr/>
        </p:nvCxnSpPr>
        <p:spPr>
          <a:xfrm rot="10800000">
            <a:off x="1262125" y="3549625"/>
            <a:ext cx="0" cy="368100"/>
          </a:xfrm>
          <a:prstGeom prst="straightConnector1">
            <a:avLst/>
          </a:prstGeom>
          <a:noFill/>
          <a:ln cap="flat" cmpd="sng" w="19050">
            <a:solidFill>
              <a:srgbClr val="000000"/>
            </a:solidFill>
            <a:prstDash val="solid"/>
            <a:round/>
            <a:headEnd len="med" w="med" type="none"/>
            <a:tailEnd len="med" w="med" type="triangle"/>
          </a:ln>
        </p:spPr>
      </p:cxnSp>
      <p:cxnSp>
        <p:nvCxnSpPr>
          <p:cNvPr id="370" name="Google Shape;370;p43"/>
          <p:cNvCxnSpPr>
            <a:stCxn id="367" idx="0"/>
            <a:endCxn id="364" idx="2"/>
          </p:cNvCxnSpPr>
          <p:nvPr/>
        </p:nvCxnSpPr>
        <p:spPr>
          <a:xfrm rot="10800000">
            <a:off x="2141425" y="3549700"/>
            <a:ext cx="0" cy="368100"/>
          </a:xfrm>
          <a:prstGeom prst="straightConnector1">
            <a:avLst/>
          </a:prstGeom>
          <a:noFill/>
          <a:ln cap="flat" cmpd="sng" w="19050">
            <a:solidFill>
              <a:srgbClr val="000000"/>
            </a:solidFill>
            <a:prstDash val="solid"/>
            <a:round/>
            <a:headEnd len="med" w="med" type="none"/>
            <a:tailEnd len="med" w="med" type="triangle"/>
          </a:ln>
        </p:spPr>
      </p:cxnSp>
      <p:cxnSp>
        <p:nvCxnSpPr>
          <p:cNvPr id="371" name="Google Shape;371;p43"/>
          <p:cNvCxnSpPr>
            <a:stCxn id="368" idx="0"/>
            <a:endCxn id="365" idx="2"/>
          </p:cNvCxnSpPr>
          <p:nvPr/>
        </p:nvCxnSpPr>
        <p:spPr>
          <a:xfrm rot="10800000">
            <a:off x="3020725" y="3549625"/>
            <a:ext cx="0" cy="368100"/>
          </a:xfrm>
          <a:prstGeom prst="straightConnector1">
            <a:avLst/>
          </a:prstGeom>
          <a:noFill/>
          <a:ln cap="flat" cmpd="sng" w="19050">
            <a:solidFill>
              <a:srgbClr val="000000"/>
            </a:solidFill>
            <a:prstDash val="solid"/>
            <a:round/>
            <a:headEnd len="med" w="med" type="none"/>
            <a:tailEnd len="med" w="med" type="triangle"/>
          </a:ln>
        </p:spPr>
      </p:cxnSp>
      <p:cxnSp>
        <p:nvCxnSpPr>
          <p:cNvPr id="372" name="Google Shape;372;p43"/>
          <p:cNvCxnSpPr/>
          <p:nvPr/>
        </p:nvCxnSpPr>
        <p:spPr>
          <a:xfrm rot="10800000">
            <a:off x="3020725" y="2620325"/>
            <a:ext cx="0" cy="368100"/>
          </a:xfrm>
          <a:prstGeom prst="straightConnector1">
            <a:avLst/>
          </a:prstGeom>
          <a:noFill/>
          <a:ln cap="flat" cmpd="sng" w="19050">
            <a:solidFill>
              <a:srgbClr val="000000"/>
            </a:solidFill>
            <a:prstDash val="solid"/>
            <a:round/>
            <a:headEnd len="med" w="med" type="none"/>
            <a:tailEnd len="med" w="med" type="triangle"/>
          </a:ln>
        </p:spPr>
      </p:cxnSp>
      <p:cxnSp>
        <p:nvCxnSpPr>
          <p:cNvPr id="373" name="Google Shape;373;p43"/>
          <p:cNvCxnSpPr>
            <a:stCxn id="363" idx="3"/>
            <a:endCxn id="364" idx="1"/>
          </p:cNvCxnSpPr>
          <p:nvPr/>
        </p:nvCxnSpPr>
        <p:spPr>
          <a:xfrm>
            <a:off x="1570375" y="3269075"/>
            <a:ext cx="262800" cy="0"/>
          </a:xfrm>
          <a:prstGeom prst="straightConnector1">
            <a:avLst/>
          </a:prstGeom>
          <a:noFill/>
          <a:ln cap="flat" cmpd="sng" w="19050">
            <a:solidFill>
              <a:srgbClr val="000000"/>
            </a:solidFill>
            <a:prstDash val="solid"/>
            <a:round/>
            <a:headEnd len="med" w="med" type="none"/>
            <a:tailEnd len="med" w="med" type="triangle"/>
          </a:ln>
        </p:spPr>
      </p:cxnSp>
      <p:cxnSp>
        <p:nvCxnSpPr>
          <p:cNvPr id="374" name="Google Shape;374;p43"/>
          <p:cNvCxnSpPr>
            <a:stCxn id="364" idx="3"/>
            <a:endCxn id="365" idx="1"/>
          </p:cNvCxnSpPr>
          <p:nvPr/>
        </p:nvCxnSpPr>
        <p:spPr>
          <a:xfrm>
            <a:off x="2449675" y="3269075"/>
            <a:ext cx="262800" cy="0"/>
          </a:xfrm>
          <a:prstGeom prst="straightConnector1">
            <a:avLst/>
          </a:prstGeom>
          <a:noFill/>
          <a:ln cap="flat" cmpd="sng" w="19050">
            <a:solidFill>
              <a:srgbClr val="000000"/>
            </a:solidFill>
            <a:prstDash val="solid"/>
            <a:round/>
            <a:headEnd len="med" w="med" type="none"/>
            <a:tailEnd len="med" w="med" type="triangle"/>
          </a:ln>
        </p:spPr>
      </p:cxnSp>
      <p:sp>
        <p:nvSpPr>
          <p:cNvPr id="375" name="Google Shape;375;p43"/>
          <p:cNvSpPr/>
          <p:nvPr/>
        </p:nvSpPr>
        <p:spPr>
          <a:xfrm>
            <a:off x="5449675" y="2988425"/>
            <a:ext cx="616500" cy="561300"/>
          </a:xfrm>
          <a:prstGeom prst="roundRect">
            <a:avLst>
              <a:gd fmla="val 16667" name="adj"/>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3"/>
          <p:cNvSpPr/>
          <p:nvPr/>
        </p:nvSpPr>
        <p:spPr>
          <a:xfrm>
            <a:off x="6328975" y="2988425"/>
            <a:ext cx="616500" cy="561300"/>
          </a:xfrm>
          <a:prstGeom prst="roundRect">
            <a:avLst>
              <a:gd fmla="val 16667" name="adj"/>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3"/>
          <p:cNvSpPr/>
          <p:nvPr/>
        </p:nvSpPr>
        <p:spPr>
          <a:xfrm>
            <a:off x="7208275" y="2988425"/>
            <a:ext cx="616500" cy="561300"/>
          </a:xfrm>
          <a:prstGeom prst="roundRect">
            <a:avLst>
              <a:gd fmla="val 16667" name="adj"/>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3"/>
          <p:cNvSpPr/>
          <p:nvPr/>
        </p:nvSpPr>
        <p:spPr>
          <a:xfrm>
            <a:off x="5449675" y="3917725"/>
            <a:ext cx="616500" cy="428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la</a:t>
            </a:r>
            <a:endParaRPr/>
          </a:p>
        </p:txBody>
      </p:sp>
      <p:sp>
        <p:nvSpPr>
          <p:cNvPr id="379" name="Google Shape;379;p43"/>
          <p:cNvSpPr/>
          <p:nvPr/>
        </p:nvSpPr>
        <p:spPr>
          <a:xfrm>
            <a:off x="6197575" y="3917800"/>
            <a:ext cx="879300" cy="428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maison</a:t>
            </a:r>
            <a:endParaRPr/>
          </a:p>
        </p:txBody>
      </p:sp>
      <p:sp>
        <p:nvSpPr>
          <p:cNvPr id="380" name="Google Shape;380;p43"/>
          <p:cNvSpPr/>
          <p:nvPr/>
        </p:nvSpPr>
        <p:spPr>
          <a:xfrm>
            <a:off x="7076875" y="3917725"/>
            <a:ext cx="879300" cy="428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bleue</a:t>
            </a:r>
            <a:endParaRPr/>
          </a:p>
        </p:txBody>
      </p:sp>
      <p:cxnSp>
        <p:nvCxnSpPr>
          <p:cNvPr id="381" name="Google Shape;381;p43"/>
          <p:cNvCxnSpPr>
            <a:stCxn id="378" idx="0"/>
            <a:endCxn id="375" idx="2"/>
          </p:cNvCxnSpPr>
          <p:nvPr/>
        </p:nvCxnSpPr>
        <p:spPr>
          <a:xfrm rot="10800000">
            <a:off x="5757925" y="3549625"/>
            <a:ext cx="0" cy="368100"/>
          </a:xfrm>
          <a:prstGeom prst="straightConnector1">
            <a:avLst/>
          </a:prstGeom>
          <a:noFill/>
          <a:ln cap="flat" cmpd="sng" w="19050">
            <a:solidFill>
              <a:srgbClr val="000000"/>
            </a:solidFill>
            <a:prstDash val="solid"/>
            <a:round/>
            <a:headEnd len="med" w="med" type="none"/>
            <a:tailEnd len="med" w="med" type="triangle"/>
          </a:ln>
        </p:spPr>
      </p:cxnSp>
      <p:cxnSp>
        <p:nvCxnSpPr>
          <p:cNvPr id="382" name="Google Shape;382;p43"/>
          <p:cNvCxnSpPr>
            <a:stCxn id="379" idx="0"/>
            <a:endCxn id="376" idx="2"/>
          </p:cNvCxnSpPr>
          <p:nvPr/>
        </p:nvCxnSpPr>
        <p:spPr>
          <a:xfrm rot="10800000">
            <a:off x="6637225" y="3549700"/>
            <a:ext cx="0" cy="368100"/>
          </a:xfrm>
          <a:prstGeom prst="straightConnector1">
            <a:avLst/>
          </a:prstGeom>
          <a:noFill/>
          <a:ln cap="flat" cmpd="sng" w="19050">
            <a:solidFill>
              <a:srgbClr val="000000"/>
            </a:solidFill>
            <a:prstDash val="solid"/>
            <a:round/>
            <a:headEnd len="med" w="med" type="none"/>
            <a:tailEnd len="med" w="med" type="triangle"/>
          </a:ln>
        </p:spPr>
      </p:cxnSp>
      <p:cxnSp>
        <p:nvCxnSpPr>
          <p:cNvPr id="383" name="Google Shape;383;p43"/>
          <p:cNvCxnSpPr>
            <a:stCxn id="380" idx="0"/>
            <a:endCxn id="377" idx="2"/>
          </p:cNvCxnSpPr>
          <p:nvPr/>
        </p:nvCxnSpPr>
        <p:spPr>
          <a:xfrm rot="10800000">
            <a:off x="7516525" y="3549625"/>
            <a:ext cx="0" cy="368100"/>
          </a:xfrm>
          <a:prstGeom prst="straightConnector1">
            <a:avLst/>
          </a:prstGeom>
          <a:noFill/>
          <a:ln cap="flat" cmpd="sng" w="19050">
            <a:solidFill>
              <a:srgbClr val="000000"/>
            </a:solidFill>
            <a:prstDash val="solid"/>
            <a:round/>
            <a:headEnd len="med" w="med" type="none"/>
            <a:tailEnd len="med" w="med" type="triangle"/>
          </a:ln>
        </p:spPr>
      </p:cxnSp>
      <p:cxnSp>
        <p:nvCxnSpPr>
          <p:cNvPr id="384" name="Google Shape;384;p43"/>
          <p:cNvCxnSpPr/>
          <p:nvPr/>
        </p:nvCxnSpPr>
        <p:spPr>
          <a:xfrm rot="10800000">
            <a:off x="7516525" y="2467925"/>
            <a:ext cx="0" cy="368100"/>
          </a:xfrm>
          <a:prstGeom prst="straightConnector1">
            <a:avLst/>
          </a:prstGeom>
          <a:noFill/>
          <a:ln cap="flat" cmpd="sng" w="19050">
            <a:solidFill>
              <a:srgbClr val="000000"/>
            </a:solidFill>
            <a:prstDash val="solid"/>
            <a:round/>
            <a:headEnd len="med" w="med" type="none"/>
            <a:tailEnd len="med" w="med" type="triangle"/>
          </a:ln>
        </p:spPr>
      </p:cxnSp>
      <p:cxnSp>
        <p:nvCxnSpPr>
          <p:cNvPr id="385" name="Google Shape;385;p43"/>
          <p:cNvCxnSpPr>
            <a:stCxn id="375" idx="3"/>
            <a:endCxn id="376" idx="1"/>
          </p:cNvCxnSpPr>
          <p:nvPr/>
        </p:nvCxnSpPr>
        <p:spPr>
          <a:xfrm>
            <a:off x="6066175" y="3269075"/>
            <a:ext cx="262800" cy="0"/>
          </a:xfrm>
          <a:prstGeom prst="straightConnector1">
            <a:avLst/>
          </a:prstGeom>
          <a:noFill/>
          <a:ln cap="flat" cmpd="sng" w="19050">
            <a:solidFill>
              <a:srgbClr val="CCCCCC"/>
            </a:solidFill>
            <a:prstDash val="solid"/>
            <a:round/>
            <a:headEnd len="med" w="med" type="none"/>
            <a:tailEnd len="med" w="med" type="triangle"/>
          </a:ln>
        </p:spPr>
      </p:cxnSp>
      <p:cxnSp>
        <p:nvCxnSpPr>
          <p:cNvPr id="386" name="Google Shape;386;p43"/>
          <p:cNvCxnSpPr>
            <a:stCxn id="376" idx="3"/>
            <a:endCxn id="377" idx="1"/>
          </p:cNvCxnSpPr>
          <p:nvPr/>
        </p:nvCxnSpPr>
        <p:spPr>
          <a:xfrm>
            <a:off x="6945475" y="3269075"/>
            <a:ext cx="262800" cy="0"/>
          </a:xfrm>
          <a:prstGeom prst="straightConnector1">
            <a:avLst/>
          </a:prstGeom>
          <a:noFill/>
          <a:ln cap="flat" cmpd="sng" w="19050">
            <a:solidFill>
              <a:srgbClr val="CCCCCC"/>
            </a:solidFill>
            <a:prstDash val="solid"/>
            <a:round/>
            <a:headEnd len="med" w="med" type="none"/>
            <a:tailEnd len="med" w="med" type="triangle"/>
          </a:ln>
        </p:spPr>
      </p:cxnSp>
      <p:sp>
        <p:nvSpPr>
          <p:cNvPr id="387" name="Google Shape;387;p43"/>
          <p:cNvSpPr txBox="1"/>
          <p:nvPr/>
        </p:nvSpPr>
        <p:spPr>
          <a:xfrm>
            <a:off x="6021549" y="3056878"/>
            <a:ext cx="3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Open Sans"/>
                <a:ea typeface="Open Sans"/>
                <a:cs typeface="Open Sans"/>
                <a:sym typeface="Open Sans"/>
              </a:rPr>
              <a:t>x</a:t>
            </a:r>
            <a:endParaRPr>
              <a:solidFill>
                <a:srgbClr val="FF0000"/>
              </a:solidFill>
              <a:latin typeface="Open Sans"/>
              <a:ea typeface="Open Sans"/>
              <a:cs typeface="Open Sans"/>
              <a:sym typeface="Open Sans"/>
            </a:endParaRPr>
          </a:p>
        </p:txBody>
      </p:sp>
      <p:sp>
        <p:nvSpPr>
          <p:cNvPr id="388" name="Google Shape;388;p43"/>
          <p:cNvSpPr txBox="1"/>
          <p:nvPr/>
        </p:nvSpPr>
        <p:spPr>
          <a:xfrm>
            <a:off x="6901601" y="3056878"/>
            <a:ext cx="3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Open Sans"/>
                <a:ea typeface="Open Sans"/>
                <a:cs typeface="Open Sans"/>
                <a:sym typeface="Open Sans"/>
              </a:rPr>
              <a:t>x</a:t>
            </a:r>
            <a:endParaRPr>
              <a:solidFill>
                <a:srgbClr val="FF0000"/>
              </a:solidFill>
              <a:latin typeface="Open Sans"/>
              <a:ea typeface="Open Sans"/>
              <a:cs typeface="Open Sans"/>
              <a:sym typeface="Open Sans"/>
            </a:endParaRPr>
          </a:p>
        </p:txBody>
      </p:sp>
      <p:cxnSp>
        <p:nvCxnSpPr>
          <p:cNvPr id="389" name="Google Shape;389;p43"/>
          <p:cNvCxnSpPr/>
          <p:nvPr/>
        </p:nvCxnSpPr>
        <p:spPr>
          <a:xfrm rot="5400000">
            <a:off x="6656975" y="2093325"/>
            <a:ext cx="600" cy="1758600"/>
          </a:xfrm>
          <a:prstGeom prst="curvedConnector3">
            <a:avLst>
              <a:gd fmla="val -90016667" name="adj1"/>
            </a:avLst>
          </a:prstGeom>
          <a:noFill/>
          <a:ln cap="flat" cmpd="sng" w="9525">
            <a:solidFill>
              <a:schemeClr val="dk2"/>
            </a:solidFill>
            <a:prstDash val="solid"/>
            <a:round/>
            <a:headEnd len="med" w="med" type="none"/>
            <a:tailEnd len="med" w="med" type="none"/>
          </a:ln>
        </p:spPr>
      </p:cxnSp>
      <p:cxnSp>
        <p:nvCxnSpPr>
          <p:cNvPr id="390" name="Google Shape;390;p43"/>
          <p:cNvCxnSpPr/>
          <p:nvPr/>
        </p:nvCxnSpPr>
        <p:spPr>
          <a:xfrm rot="5400000">
            <a:off x="7096625" y="2532975"/>
            <a:ext cx="600" cy="879300"/>
          </a:xfrm>
          <a:prstGeom prst="curvedConnector3">
            <a:avLst>
              <a:gd fmla="val -39687500" name="adj1"/>
            </a:avLst>
          </a:prstGeom>
          <a:noFill/>
          <a:ln cap="flat" cmpd="sng" w="9525">
            <a:solidFill>
              <a:schemeClr val="dk2"/>
            </a:solidFill>
            <a:prstDash val="solid"/>
            <a:round/>
            <a:headEnd len="med" w="med" type="none"/>
            <a:tailEnd len="med" w="med" type="none"/>
          </a:ln>
        </p:spPr>
      </p:cxnSp>
      <p:sp>
        <p:nvSpPr>
          <p:cNvPr id="391" name="Google Shape;391;p43"/>
          <p:cNvSpPr txBox="1"/>
          <p:nvPr/>
        </p:nvSpPr>
        <p:spPr>
          <a:xfrm>
            <a:off x="3900025" y="2992025"/>
            <a:ext cx="879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  </a:t>
            </a:r>
            <a:r>
              <a:rPr lang="en" sz="2400">
                <a:solidFill>
                  <a:srgbClr val="FF0000"/>
                </a:solidFill>
                <a:latin typeface="Open Sans"/>
                <a:ea typeface="Open Sans"/>
                <a:cs typeface="Open Sans"/>
                <a:sym typeface="Open Sans"/>
              </a:rPr>
              <a:t>“ ~ ”</a:t>
            </a:r>
            <a:endParaRPr sz="2400">
              <a:solidFill>
                <a:srgbClr val="FF0000"/>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Peeking ahead...</a:t>
            </a:r>
            <a:endParaRPr/>
          </a:p>
        </p:txBody>
      </p:sp>
      <p:sp>
        <p:nvSpPr>
          <p:cNvPr id="114" name="Google Shape;114;p2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38761D"/>
              </a:buClr>
              <a:buSzPts val="1800"/>
              <a:buChar char="●"/>
            </a:pPr>
            <a:r>
              <a:rPr lang="en">
                <a:solidFill>
                  <a:srgbClr val="38761D"/>
                </a:solidFill>
              </a:rPr>
              <a:t>Week 1- 2: NN Basics &amp; Training</a:t>
            </a:r>
            <a:endParaRPr>
              <a:solidFill>
                <a:srgbClr val="38761D"/>
              </a:solidFill>
            </a:endParaRPr>
          </a:p>
          <a:p>
            <a:pPr indent="-342900" lvl="0" marL="457200" rtl="0" algn="l">
              <a:spcBef>
                <a:spcPts val="0"/>
              </a:spcBef>
              <a:spcAft>
                <a:spcPts val="0"/>
              </a:spcAft>
              <a:buClr>
                <a:srgbClr val="38761D"/>
              </a:buClr>
              <a:buSzPts val="1800"/>
              <a:buChar char="●"/>
            </a:pPr>
            <a:r>
              <a:rPr lang="en">
                <a:solidFill>
                  <a:srgbClr val="38761D"/>
                </a:solidFill>
              </a:rPr>
              <a:t>Week 3: Classification &amp; Sentiment</a:t>
            </a:r>
            <a:endParaRPr>
              <a:solidFill>
                <a:srgbClr val="38761D"/>
              </a:solidFill>
            </a:endParaRPr>
          </a:p>
          <a:p>
            <a:pPr indent="-342900" lvl="0" marL="457200" rtl="0" algn="l">
              <a:spcBef>
                <a:spcPts val="0"/>
              </a:spcBef>
              <a:spcAft>
                <a:spcPts val="0"/>
              </a:spcAft>
              <a:buClr>
                <a:srgbClr val="38761D"/>
              </a:buClr>
              <a:buSzPts val="1800"/>
              <a:buChar char="●"/>
            </a:pPr>
            <a:r>
              <a:rPr lang="en">
                <a:solidFill>
                  <a:srgbClr val="38761D"/>
                </a:solidFill>
              </a:rPr>
              <a:t>Week 4: Part of Speech + Parsing</a:t>
            </a:r>
            <a:endParaRPr>
              <a:solidFill>
                <a:srgbClr val="38761D"/>
              </a:solidFill>
            </a:endParaRPr>
          </a:p>
          <a:p>
            <a:pPr indent="-342900" lvl="0" marL="457200" rtl="0" algn="l">
              <a:spcBef>
                <a:spcPts val="0"/>
              </a:spcBef>
              <a:spcAft>
                <a:spcPts val="0"/>
              </a:spcAft>
              <a:buClr>
                <a:srgbClr val="38761D"/>
              </a:buClr>
              <a:buSzPts val="1800"/>
              <a:buChar char="●"/>
            </a:pPr>
            <a:r>
              <a:rPr lang="en">
                <a:solidFill>
                  <a:srgbClr val="38761D"/>
                </a:solidFill>
              </a:rPr>
              <a:t>Week 5: Convolutional Neural Networks (CNNs)</a:t>
            </a:r>
            <a:endParaRPr>
              <a:solidFill>
                <a:srgbClr val="38761D"/>
              </a:solidFill>
            </a:endParaRPr>
          </a:p>
          <a:p>
            <a:pPr indent="-342900" lvl="0" marL="457200" rtl="0" algn="l">
              <a:spcBef>
                <a:spcPts val="0"/>
              </a:spcBef>
              <a:spcAft>
                <a:spcPts val="0"/>
              </a:spcAft>
              <a:buClr>
                <a:srgbClr val="38761D"/>
              </a:buClr>
              <a:buSzPts val="1800"/>
              <a:buChar char="●"/>
            </a:pPr>
            <a:r>
              <a:rPr lang="en">
                <a:solidFill>
                  <a:srgbClr val="38761D"/>
                </a:solidFill>
              </a:rPr>
              <a:t>Week 6 - 7: Language Models</a:t>
            </a:r>
            <a:endParaRPr>
              <a:solidFill>
                <a:srgbClr val="38761D"/>
              </a:solidFill>
            </a:endParaRPr>
          </a:p>
          <a:p>
            <a:pPr indent="-342900" lvl="0" marL="457200" rtl="0" algn="l">
              <a:spcBef>
                <a:spcPts val="0"/>
              </a:spcBef>
              <a:spcAft>
                <a:spcPts val="0"/>
              </a:spcAft>
              <a:buClr>
                <a:srgbClr val="38761D"/>
              </a:buClr>
              <a:buSzPts val="1800"/>
              <a:buChar char="●"/>
            </a:pPr>
            <a:r>
              <a:rPr lang="en">
                <a:solidFill>
                  <a:srgbClr val="38761D"/>
                </a:solidFill>
              </a:rPr>
              <a:t>Week 8: Machine Translation</a:t>
            </a:r>
            <a:endParaRPr>
              <a:solidFill>
                <a:srgbClr val="38761D"/>
              </a:solidFill>
            </a:endParaRPr>
          </a:p>
          <a:p>
            <a:pPr indent="-342900" lvl="0" marL="457200" rtl="0" algn="l">
              <a:spcBef>
                <a:spcPts val="0"/>
              </a:spcBef>
              <a:spcAft>
                <a:spcPts val="0"/>
              </a:spcAft>
              <a:buClr>
                <a:srgbClr val="FF0000"/>
              </a:buClr>
              <a:buSzPts val="1800"/>
              <a:buChar char="●"/>
            </a:pPr>
            <a:r>
              <a:rPr lang="en">
                <a:solidFill>
                  <a:srgbClr val="FF0000"/>
                </a:solidFill>
              </a:rPr>
              <a:t>Week 9: Advanced MT: Transformers &amp; Transfer Learning</a:t>
            </a:r>
            <a:endParaRPr>
              <a:solidFill>
                <a:srgbClr val="FF0000"/>
              </a:solidFill>
            </a:endParaRPr>
          </a:p>
          <a:p>
            <a:pPr indent="-336550" lvl="0" marL="457200" rtl="0" algn="l">
              <a:spcBef>
                <a:spcPts val="0"/>
              </a:spcBef>
              <a:spcAft>
                <a:spcPts val="0"/>
              </a:spcAft>
              <a:buSzPts val="1700"/>
              <a:buChar char="●"/>
            </a:pPr>
            <a:r>
              <a:rPr lang="en" sz="1700"/>
              <a:t>Week 10: Entities/Information Extraction</a:t>
            </a:r>
            <a:endParaRPr sz="1700"/>
          </a:p>
          <a:p>
            <a:pPr indent="-336550" lvl="0" marL="457200" rtl="0" algn="l">
              <a:spcBef>
                <a:spcPts val="0"/>
              </a:spcBef>
              <a:spcAft>
                <a:spcPts val="0"/>
              </a:spcAft>
              <a:buSzPts val="1700"/>
              <a:buChar char="●"/>
            </a:pPr>
            <a:r>
              <a:rPr lang="en" sz="1700"/>
              <a:t>Week 11: Summarization and a touch of question answering</a:t>
            </a:r>
            <a:endParaRPr sz="1700"/>
          </a:p>
          <a:p>
            <a:pPr indent="-336550" lvl="0" marL="457200" rtl="0" algn="l">
              <a:spcBef>
                <a:spcPts val="0"/>
              </a:spcBef>
              <a:spcAft>
                <a:spcPts val="0"/>
              </a:spcAft>
              <a:buSzPts val="1700"/>
              <a:buChar char="●"/>
            </a:pPr>
            <a:r>
              <a:rPr lang="en" sz="1700"/>
              <a:t>Week 12: Document Classification</a:t>
            </a:r>
            <a:endParaRPr sz="1700"/>
          </a:p>
          <a:p>
            <a:pPr indent="-336550" lvl="0" marL="457200" rtl="0" algn="l">
              <a:spcBef>
                <a:spcPts val="0"/>
              </a:spcBef>
              <a:spcAft>
                <a:spcPts val="0"/>
              </a:spcAft>
              <a:buSzPts val="1700"/>
              <a:buChar char="●"/>
            </a:pPr>
            <a:r>
              <a:rPr lang="en" sz="1700"/>
              <a:t>Week 13: Information Retrieval </a:t>
            </a:r>
            <a:endParaRPr>
              <a:solidFill>
                <a:srgbClr val="38761D"/>
              </a:solidFill>
            </a:endParaRPr>
          </a:p>
          <a:p>
            <a:pPr indent="0" lvl="0" marL="457200" rtl="0" algn="l">
              <a:spcBef>
                <a:spcPts val="1600"/>
              </a:spcBef>
              <a:spcAft>
                <a:spcPts val="1600"/>
              </a:spcAft>
              <a:buNone/>
            </a:pPr>
            <a:r>
              <a:t/>
            </a:r>
            <a:endParaRPr>
              <a:solidFill>
                <a:srgbClr val="38761D"/>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Attention is All You Need  </a:t>
            </a:r>
            <a:r>
              <a:rPr lang="en" sz="3000"/>
              <a:t>(</a:t>
            </a:r>
            <a:r>
              <a:rPr lang="en" sz="3000" u="sng">
                <a:solidFill>
                  <a:schemeClr val="accent5"/>
                </a:solidFill>
                <a:hlinkClick r:id="rId3">
                  <a:extLst>
                    <a:ext uri="{A12FA001-AC4F-418D-AE19-62706E023703}">
                      <ahyp:hlinkClr val="tx"/>
                    </a:ext>
                  </a:extLst>
                </a:hlinkClick>
              </a:rPr>
              <a:t>Vaswani et al. 2017</a:t>
            </a:r>
            <a:r>
              <a:rPr lang="en" sz="3000"/>
              <a:t>)</a:t>
            </a:r>
            <a:endParaRPr sz="3000"/>
          </a:p>
        </p:txBody>
      </p:sp>
      <p:sp>
        <p:nvSpPr>
          <p:cNvPr id="397" name="Google Shape;397;p4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if we replaced the entire RNN with self-attention?</a:t>
            </a:r>
            <a:endParaRPr/>
          </a:p>
          <a:p>
            <a:pPr indent="-342900" lvl="0" marL="457200" rtl="0" algn="l">
              <a:spcBef>
                <a:spcPts val="1600"/>
              </a:spcBef>
              <a:spcAft>
                <a:spcPts val="0"/>
              </a:spcAft>
              <a:buSzPts val="1800"/>
              <a:buChar char="-"/>
            </a:pPr>
            <a:r>
              <a:rPr lang="en"/>
              <a:t>Repeated self-attention layers for encoder</a:t>
            </a:r>
            <a:endParaRPr/>
          </a:p>
          <a:p>
            <a:pPr indent="-342900" lvl="0" marL="457200" rtl="0" algn="l">
              <a:spcBef>
                <a:spcPts val="0"/>
              </a:spcBef>
              <a:spcAft>
                <a:spcPts val="0"/>
              </a:spcAft>
              <a:buSzPts val="1800"/>
              <a:buChar char="-"/>
            </a:pPr>
            <a:r>
              <a:rPr lang="en"/>
              <a:t>Decoder uses masked self-attention for sequential output</a:t>
            </a:r>
            <a:endParaRPr/>
          </a:p>
          <a:p>
            <a:pPr indent="-342900" lvl="0" marL="457200" rtl="0" algn="l">
              <a:spcBef>
                <a:spcPts val="0"/>
              </a:spcBef>
              <a:spcAft>
                <a:spcPts val="0"/>
              </a:spcAft>
              <a:buSzPts val="1800"/>
              <a:buChar char="-"/>
            </a:pPr>
            <a:r>
              <a:rPr lang="en"/>
              <a:t>Sinusoidal timing signal to distinguish position</a:t>
            </a:r>
            <a:endParaRPr/>
          </a:p>
        </p:txBody>
      </p:sp>
      <p:pic>
        <p:nvPicPr>
          <p:cNvPr id="398" name="Google Shape;398;p44"/>
          <p:cNvPicPr preferRelativeResize="0"/>
          <p:nvPr/>
        </p:nvPicPr>
        <p:blipFill>
          <a:blip r:embed="rId4">
            <a:alphaModFix/>
          </a:blip>
          <a:stretch>
            <a:fillRect/>
          </a:stretch>
        </p:blipFill>
        <p:spPr>
          <a:xfrm>
            <a:off x="425300" y="2835500"/>
            <a:ext cx="8293399" cy="1813950"/>
          </a:xfrm>
          <a:prstGeom prst="rect">
            <a:avLst/>
          </a:prstGeom>
          <a:noFill/>
          <a:ln>
            <a:noFill/>
          </a:ln>
        </p:spPr>
      </p:pic>
      <p:sp>
        <p:nvSpPr>
          <p:cNvPr id="399" name="Google Shape;399;p44"/>
          <p:cNvSpPr txBox="1"/>
          <p:nvPr/>
        </p:nvSpPr>
        <p:spPr>
          <a:xfrm>
            <a:off x="311700" y="4657225"/>
            <a:ext cx="7022100" cy="3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t>Graphic from Lukasz Kaiser: </a:t>
            </a:r>
            <a:r>
              <a:rPr i="1" lang="en" sz="1200" u="sng">
                <a:solidFill>
                  <a:schemeClr val="hlink"/>
                </a:solidFill>
                <a:hlinkClick r:id="rId5"/>
              </a:rPr>
              <a:t>https://nlp.stanford.edu/seminar/details/lkaiser.pdf</a:t>
            </a:r>
            <a:r>
              <a:rPr i="1" lang="en" sz="1200"/>
              <a:t> </a:t>
            </a:r>
            <a:endParaRPr i="1" sz="1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p45"/>
          <p:cNvPicPr preferRelativeResize="0"/>
          <p:nvPr/>
        </p:nvPicPr>
        <p:blipFill>
          <a:blip r:embed="rId3">
            <a:alphaModFix/>
          </a:blip>
          <a:stretch>
            <a:fillRect/>
          </a:stretch>
        </p:blipFill>
        <p:spPr>
          <a:xfrm>
            <a:off x="855775" y="926750"/>
            <a:ext cx="2531524" cy="3788975"/>
          </a:xfrm>
          <a:prstGeom prst="rect">
            <a:avLst/>
          </a:prstGeom>
          <a:noFill/>
          <a:ln>
            <a:noFill/>
          </a:ln>
        </p:spPr>
      </p:pic>
      <p:sp>
        <p:nvSpPr>
          <p:cNvPr id="405" name="Google Shape;405;p45"/>
          <p:cNvSpPr txBox="1"/>
          <p:nvPr>
            <p:ph type="title"/>
          </p:nvPr>
        </p:nvSpPr>
        <p:spPr>
          <a:xfrm>
            <a:off x="414125" y="-317925"/>
            <a:ext cx="6482100" cy="141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solidFill>
                  <a:srgbClr val="000000"/>
                </a:solidFill>
                <a:hlinkClick action="ppaction://hlinksldjump" r:id="rId4">
                  <a:extLst>
                    <a:ext uri="{A12FA001-AC4F-418D-AE19-62706E023703}">
                      <ahyp:hlinkClr val="tx"/>
                    </a:ext>
                  </a:extLst>
                </a:hlinkClick>
              </a:rPr>
              <a:t>Attention is All You Need</a:t>
            </a:r>
            <a:endParaRPr>
              <a:solidFill>
                <a:srgbClr val="000000"/>
              </a:solidFill>
            </a:endParaRPr>
          </a:p>
        </p:txBody>
      </p:sp>
      <p:pic>
        <p:nvPicPr>
          <p:cNvPr id="406" name="Google Shape;406;p45"/>
          <p:cNvPicPr preferRelativeResize="0"/>
          <p:nvPr/>
        </p:nvPicPr>
        <p:blipFill>
          <a:blip r:embed="rId5">
            <a:alphaModFix/>
          </a:blip>
          <a:stretch>
            <a:fillRect/>
          </a:stretch>
        </p:blipFill>
        <p:spPr>
          <a:xfrm>
            <a:off x="4547964" y="1095075"/>
            <a:ext cx="4284336" cy="3788975"/>
          </a:xfrm>
          <a:prstGeom prst="rect">
            <a:avLst/>
          </a:prstGeom>
          <a:noFill/>
          <a:ln>
            <a:noFill/>
          </a:ln>
        </p:spPr>
      </p:pic>
      <p:sp>
        <p:nvSpPr>
          <p:cNvPr id="407" name="Google Shape;407;p45"/>
          <p:cNvSpPr txBox="1"/>
          <p:nvPr/>
        </p:nvSpPr>
        <p:spPr>
          <a:xfrm>
            <a:off x="311700" y="4709400"/>
            <a:ext cx="85206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From </a:t>
            </a:r>
            <a:r>
              <a:rPr lang="en" sz="1200" u="sng">
                <a:solidFill>
                  <a:schemeClr val="accent5"/>
                </a:solidFill>
                <a:hlinkClick r:id="rId6">
                  <a:extLst>
                    <a:ext uri="{A12FA001-AC4F-418D-AE19-62706E023703}">
                      <ahyp:hlinkClr val="tx"/>
                    </a:ext>
                  </a:extLst>
                </a:hlinkClick>
              </a:rPr>
              <a:t>Vaswani et al. 2017</a:t>
            </a:r>
            <a:r>
              <a:rPr lang="en" sz="1200">
                <a:solidFill>
                  <a:schemeClr val="dk1"/>
                </a:solidFill>
              </a:rPr>
              <a:t> and </a:t>
            </a:r>
            <a:r>
              <a:rPr lang="en" sz="1200" u="sng">
                <a:solidFill>
                  <a:schemeClr val="hlink"/>
                </a:solidFill>
                <a:hlinkClick r:id="rId7"/>
              </a:rPr>
              <a:t>https://research.googleblog.com/2017/08/transformer-novel-neural-network.html</a:t>
            </a:r>
            <a:r>
              <a:rPr lang="en" sz="1200"/>
              <a:t> </a:t>
            </a:r>
            <a:endParaRPr sz="1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6"/>
          <p:cNvSpPr txBox="1"/>
          <p:nvPr>
            <p:ph type="title"/>
          </p:nvPr>
        </p:nvSpPr>
        <p:spPr>
          <a:xfrm>
            <a:off x="311700" y="315925"/>
            <a:ext cx="46575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Going One Level Deeper</a:t>
            </a:r>
            <a:endParaRPr/>
          </a:p>
        </p:txBody>
      </p:sp>
      <p:sp>
        <p:nvSpPr>
          <p:cNvPr id="413" name="Google Shape;413;p46"/>
          <p:cNvSpPr txBox="1"/>
          <p:nvPr>
            <p:ph idx="1" type="body"/>
          </p:nvPr>
        </p:nvSpPr>
        <p:spPr>
          <a:xfrm>
            <a:off x="311700" y="1225225"/>
            <a:ext cx="8928600" cy="3354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sz="2000"/>
          </a:p>
          <a:p>
            <a:pPr indent="0" lvl="0" marL="0" marR="0" rtl="0" algn="l">
              <a:lnSpc>
                <a:spcPct val="115000"/>
              </a:lnSpc>
              <a:spcBef>
                <a:spcPts val="1600"/>
              </a:spcBef>
              <a:spcAft>
                <a:spcPts val="0"/>
              </a:spcAft>
              <a:buNone/>
            </a:pPr>
            <a:r>
              <a:t/>
            </a:r>
            <a:endParaRPr sz="2400"/>
          </a:p>
          <a:p>
            <a:pPr indent="0" lvl="0" marL="0" marR="0" rtl="0" algn="l">
              <a:lnSpc>
                <a:spcPct val="115000"/>
              </a:lnSpc>
              <a:spcBef>
                <a:spcPts val="1600"/>
              </a:spcBef>
              <a:spcAft>
                <a:spcPts val="0"/>
              </a:spcAft>
              <a:buNone/>
            </a:pPr>
            <a:r>
              <a:t/>
            </a:r>
            <a:endParaRPr sz="2400"/>
          </a:p>
          <a:p>
            <a:pPr indent="0" lvl="0" marL="0" marR="0" rtl="0" algn="l">
              <a:lnSpc>
                <a:spcPct val="115000"/>
              </a:lnSpc>
              <a:spcBef>
                <a:spcPts val="1600"/>
              </a:spcBef>
              <a:spcAft>
                <a:spcPts val="0"/>
              </a:spcAft>
              <a:buNone/>
            </a:pPr>
            <a:br>
              <a:rPr lang="en" sz="2000"/>
            </a:br>
            <a:r>
              <a:rPr b="1" lang="en" sz="2000"/>
              <a:t>Q:</a:t>
            </a:r>
            <a:r>
              <a:rPr lang="en" sz="2000"/>
              <a:t> ‘Query’, derived from ‘word/vector under consideration’, combined into matrix </a:t>
            </a:r>
            <a:br>
              <a:rPr lang="en" sz="2000"/>
            </a:br>
            <a:r>
              <a:rPr b="1" lang="en" sz="2000"/>
              <a:t>K:</a:t>
            </a:r>
            <a:r>
              <a:rPr lang="en" sz="2000"/>
              <a:t> ‘Keys’, derived for ‘all words/vectors in sentence/segment’  (as matrix)     </a:t>
            </a:r>
            <a:br>
              <a:rPr lang="en" sz="2000"/>
            </a:br>
            <a:r>
              <a:rPr b="1" lang="en" sz="2000"/>
              <a:t>V</a:t>
            </a:r>
            <a:r>
              <a:rPr lang="en" sz="2000"/>
              <a:t>: ‘Values’, </a:t>
            </a:r>
            <a:r>
              <a:rPr lang="en" sz="2000"/>
              <a:t>derived for ‘all words/vectors in sentence/segment’  (as matrix)</a:t>
            </a:r>
            <a:endParaRPr sz="2000"/>
          </a:p>
          <a:p>
            <a:pPr indent="0" lvl="0" marL="0" marR="0" rtl="0" algn="l">
              <a:lnSpc>
                <a:spcPct val="115000"/>
              </a:lnSpc>
              <a:spcBef>
                <a:spcPts val="1600"/>
              </a:spcBef>
              <a:spcAft>
                <a:spcPts val="0"/>
              </a:spcAft>
              <a:buNone/>
            </a:pPr>
            <a:r>
              <a:rPr lang="en" sz="2000"/>
              <a:t> </a:t>
            </a:r>
            <a:endParaRPr sz="2000"/>
          </a:p>
          <a:p>
            <a:pPr indent="0" lvl="0" marL="457200" marR="0" rtl="0" algn="l">
              <a:lnSpc>
                <a:spcPct val="115000"/>
              </a:lnSpc>
              <a:spcBef>
                <a:spcPts val="1600"/>
              </a:spcBef>
              <a:spcAft>
                <a:spcPts val="0"/>
              </a:spcAft>
              <a:buNone/>
            </a:pPr>
            <a:r>
              <a:rPr lang="en" sz="2000"/>
              <a:t>                                   </a:t>
            </a:r>
            <a:br>
              <a:rPr b="1" lang="en" sz="2000"/>
            </a:br>
            <a:br>
              <a:rPr lang="en" sz="2000"/>
            </a:br>
            <a:br>
              <a:rPr lang="en" sz="2000"/>
            </a:br>
            <a:r>
              <a:rPr lang="en" sz="2000"/>
              <a:t>                                   </a:t>
            </a:r>
            <a:br>
              <a:rPr b="1" lang="en" sz="2000"/>
            </a:br>
            <a:br>
              <a:rPr lang="en" sz="2000"/>
            </a:br>
            <a:br>
              <a:rPr lang="en" sz="2000"/>
            </a:br>
            <a:br>
              <a:rPr lang="en" sz="2000"/>
            </a:br>
            <a:br>
              <a:rPr lang="en" sz="2000"/>
            </a:br>
            <a:br>
              <a:rPr lang="en" sz="2000"/>
            </a:br>
            <a:br>
              <a:rPr lang="en" sz="2000"/>
            </a:br>
            <a:br>
              <a:rPr lang="en" sz="2000"/>
            </a:br>
            <a:br>
              <a:rPr lang="en" sz="2000"/>
            </a:br>
            <a:endParaRPr sz="2000"/>
          </a:p>
          <a:p>
            <a:pPr indent="0" lvl="0" marL="0" rtl="0" algn="l">
              <a:spcBef>
                <a:spcPts val="1600"/>
              </a:spcBef>
              <a:spcAft>
                <a:spcPts val="0"/>
              </a:spcAft>
              <a:buNone/>
            </a:pPr>
            <a:r>
              <a:t/>
            </a:r>
            <a:endParaRPr sz="1600"/>
          </a:p>
          <a:p>
            <a:pPr indent="0" lvl="0" marL="457200" rtl="0" algn="l">
              <a:spcBef>
                <a:spcPts val="1600"/>
              </a:spcBef>
              <a:spcAft>
                <a:spcPts val="1600"/>
              </a:spcAft>
              <a:buNone/>
            </a:pPr>
            <a:r>
              <a:t/>
            </a:r>
            <a:endParaRPr/>
          </a:p>
        </p:txBody>
      </p:sp>
      <p:pic>
        <p:nvPicPr>
          <p:cNvPr id="414" name="Google Shape;414;p46"/>
          <p:cNvPicPr preferRelativeResize="0"/>
          <p:nvPr/>
        </p:nvPicPr>
        <p:blipFill>
          <a:blip r:embed="rId3">
            <a:alphaModFix/>
          </a:blip>
          <a:stretch>
            <a:fillRect/>
          </a:stretch>
        </p:blipFill>
        <p:spPr>
          <a:xfrm>
            <a:off x="1536425" y="1362724"/>
            <a:ext cx="1767450" cy="2080100"/>
          </a:xfrm>
          <a:prstGeom prst="rect">
            <a:avLst/>
          </a:prstGeom>
          <a:noFill/>
          <a:ln>
            <a:noFill/>
          </a:ln>
        </p:spPr>
      </p:pic>
      <p:pic>
        <p:nvPicPr>
          <p:cNvPr id="415" name="Google Shape;415;p46"/>
          <p:cNvPicPr preferRelativeResize="0"/>
          <p:nvPr/>
        </p:nvPicPr>
        <p:blipFill>
          <a:blip r:embed="rId4">
            <a:alphaModFix/>
          </a:blip>
          <a:stretch>
            <a:fillRect/>
          </a:stretch>
        </p:blipFill>
        <p:spPr>
          <a:xfrm>
            <a:off x="4969063" y="2214550"/>
            <a:ext cx="3552825" cy="7143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Self-Attention (Simplified!, 1-Layer)</a:t>
            </a:r>
            <a:endParaRPr/>
          </a:p>
        </p:txBody>
      </p:sp>
      <p:sp>
        <p:nvSpPr>
          <p:cNvPr id="421" name="Google Shape;421;p47"/>
          <p:cNvSpPr txBox="1"/>
          <p:nvPr>
            <p:ph idx="1" type="body"/>
          </p:nvPr>
        </p:nvSpPr>
        <p:spPr>
          <a:xfrm>
            <a:off x="2292900" y="2025325"/>
            <a:ext cx="7367700" cy="3354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sz="2000"/>
          </a:p>
          <a:p>
            <a:pPr indent="0" lvl="0" marL="0" marR="0" rtl="0" algn="l">
              <a:lnSpc>
                <a:spcPct val="115000"/>
              </a:lnSpc>
              <a:spcBef>
                <a:spcPts val="1600"/>
              </a:spcBef>
              <a:spcAft>
                <a:spcPts val="0"/>
              </a:spcAft>
              <a:buNone/>
            </a:pPr>
            <a:r>
              <a:rPr lang="en" sz="1000">
                <a:solidFill>
                  <a:schemeClr val="lt1"/>
                </a:solidFill>
              </a:rPr>
              <a:t>Q</a:t>
            </a:r>
            <a:r>
              <a:rPr baseline="-25000" lang="en" sz="1000">
                <a:solidFill>
                  <a:schemeClr val="lt1"/>
                </a:solidFill>
              </a:rPr>
              <a:t>1  </a:t>
            </a:r>
            <a:r>
              <a:rPr lang="en" sz="1000">
                <a:solidFill>
                  <a:schemeClr val="lt1"/>
                </a:solidFill>
              </a:rPr>
              <a:t>   K</a:t>
            </a:r>
            <a:r>
              <a:rPr baseline="-25000" lang="en" sz="1000">
                <a:solidFill>
                  <a:schemeClr val="lt1"/>
                </a:solidFill>
              </a:rPr>
              <a:t>1</a:t>
            </a:r>
            <a:r>
              <a:rPr lang="en" sz="1000">
                <a:solidFill>
                  <a:schemeClr val="lt1"/>
                </a:solidFill>
              </a:rPr>
              <a:t>     V</a:t>
            </a:r>
            <a:r>
              <a:rPr baseline="-25000" lang="en" sz="1000">
                <a:solidFill>
                  <a:schemeClr val="lt1"/>
                </a:solidFill>
              </a:rPr>
              <a:t>1 </a:t>
            </a:r>
            <a:r>
              <a:rPr lang="en" sz="1000">
                <a:solidFill>
                  <a:schemeClr val="lt1"/>
                </a:solidFill>
              </a:rPr>
              <a:t>              Q</a:t>
            </a:r>
            <a:r>
              <a:rPr baseline="-25000" lang="en" sz="1000">
                <a:solidFill>
                  <a:schemeClr val="lt1"/>
                </a:solidFill>
              </a:rPr>
              <a:t>2</a:t>
            </a:r>
            <a:r>
              <a:rPr lang="en" sz="1000">
                <a:solidFill>
                  <a:schemeClr val="lt1"/>
                </a:solidFill>
              </a:rPr>
              <a:t>      K</a:t>
            </a:r>
            <a:r>
              <a:rPr baseline="-25000" lang="en" sz="1000">
                <a:solidFill>
                  <a:schemeClr val="lt1"/>
                </a:solidFill>
              </a:rPr>
              <a:t>2</a:t>
            </a:r>
            <a:r>
              <a:rPr lang="en" sz="1000">
                <a:solidFill>
                  <a:schemeClr val="lt1"/>
                </a:solidFill>
              </a:rPr>
              <a:t>      V</a:t>
            </a:r>
            <a:r>
              <a:rPr baseline="-25000" lang="en" sz="1000">
                <a:solidFill>
                  <a:schemeClr val="lt1"/>
                </a:solidFill>
              </a:rPr>
              <a:t>2</a:t>
            </a:r>
            <a:r>
              <a:rPr baseline="30000" lang="en" sz="1000">
                <a:solidFill>
                  <a:schemeClr val="lt1"/>
                </a:solidFill>
              </a:rPr>
              <a:t> </a:t>
            </a:r>
            <a:r>
              <a:rPr lang="en" sz="1000">
                <a:solidFill>
                  <a:schemeClr val="lt1"/>
                </a:solidFill>
              </a:rPr>
              <a:t>             Q</a:t>
            </a:r>
            <a:r>
              <a:rPr baseline="-25000" lang="en" sz="1000">
                <a:solidFill>
                  <a:schemeClr val="lt1"/>
                </a:solidFill>
              </a:rPr>
              <a:t>3 </a:t>
            </a:r>
            <a:r>
              <a:rPr lang="en" sz="1000">
                <a:solidFill>
                  <a:schemeClr val="lt1"/>
                </a:solidFill>
              </a:rPr>
              <a:t>    K</a:t>
            </a:r>
            <a:r>
              <a:rPr baseline="-25000" lang="en" sz="1000">
                <a:solidFill>
                  <a:schemeClr val="lt1"/>
                </a:solidFill>
              </a:rPr>
              <a:t>3 </a:t>
            </a:r>
            <a:r>
              <a:rPr lang="en" sz="1000">
                <a:solidFill>
                  <a:schemeClr val="lt1"/>
                </a:solidFill>
              </a:rPr>
              <a:t>      V</a:t>
            </a:r>
            <a:r>
              <a:rPr baseline="-25000" lang="en" sz="1000">
                <a:solidFill>
                  <a:schemeClr val="lt1"/>
                </a:solidFill>
              </a:rPr>
              <a:t>3</a:t>
            </a:r>
            <a:r>
              <a:rPr lang="en" sz="1000">
                <a:solidFill>
                  <a:schemeClr val="lt1"/>
                </a:solidFill>
              </a:rPr>
              <a:t>             Q</a:t>
            </a:r>
            <a:r>
              <a:rPr baseline="-25000" lang="en" sz="1000">
                <a:solidFill>
                  <a:schemeClr val="lt1"/>
                </a:solidFill>
              </a:rPr>
              <a:t>4</a:t>
            </a:r>
            <a:r>
              <a:rPr lang="en" sz="1000">
                <a:solidFill>
                  <a:schemeClr val="lt1"/>
                </a:solidFill>
              </a:rPr>
              <a:t>      K</a:t>
            </a:r>
            <a:r>
              <a:rPr baseline="-25000" lang="en" sz="1000">
                <a:solidFill>
                  <a:schemeClr val="lt1"/>
                </a:solidFill>
              </a:rPr>
              <a:t>4</a:t>
            </a:r>
            <a:r>
              <a:rPr lang="en" sz="1000">
                <a:solidFill>
                  <a:schemeClr val="lt1"/>
                </a:solidFill>
              </a:rPr>
              <a:t>      V</a:t>
            </a:r>
            <a:r>
              <a:rPr baseline="-25000" lang="en" sz="1000">
                <a:solidFill>
                  <a:schemeClr val="lt1"/>
                </a:solidFill>
              </a:rPr>
              <a:t>4 </a:t>
            </a:r>
            <a:r>
              <a:rPr lang="en" sz="1000">
                <a:solidFill>
                  <a:schemeClr val="lt1"/>
                </a:solidFill>
              </a:rPr>
              <a:t>            Q</a:t>
            </a:r>
            <a:r>
              <a:rPr baseline="-25000" lang="en" sz="1000">
                <a:solidFill>
                  <a:schemeClr val="lt1"/>
                </a:solidFill>
              </a:rPr>
              <a:t>5</a:t>
            </a:r>
            <a:r>
              <a:rPr lang="en" sz="1000">
                <a:solidFill>
                  <a:schemeClr val="lt1"/>
                </a:solidFill>
              </a:rPr>
              <a:t>      K</a:t>
            </a:r>
            <a:r>
              <a:rPr baseline="-25000" lang="en" sz="1000">
                <a:solidFill>
                  <a:schemeClr val="lt1"/>
                </a:solidFill>
              </a:rPr>
              <a:t>5</a:t>
            </a:r>
            <a:r>
              <a:rPr lang="en" sz="1000">
                <a:solidFill>
                  <a:schemeClr val="lt1"/>
                </a:solidFill>
              </a:rPr>
              <a:t>      V</a:t>
            </a:r>
            <a:r>
              <a:rPr baseline="-25000" lang="en" sz="1000">
                <a:solidFill>
                  <a:schemeClr val="lt1"/>
                </a:solidFill>
              </a:rPr>
              <a:t>5 </a:t>
            </a:r>
            <a:r>
              <a:rPr lang="en" sz="1000">
                <a:solidFill>
                  <a:schemeClr val="lt1"/>
                </a:solidFill>
              </a:rPr>
              <a:t> </a:t>
            </a:r>
            <a:br>
              <a:rPr lang="en" sz="1000">
                <a:solidFill>
                  <a:schemeClr val="lt1"/>
                </a:solidFill>
              </a:rPr>
            </a:br>
            <a:r>
              <a:rPr lang="en" sz="1000"/>
              <a:t>              </a:t>
            </a:r>
            <a:br>
              <a:rPr lang="en" sz="1000"/>
            </a:br>
            <a:r>
              <a:rPr lang="en" sz="2400"/>
              <a:t>              </a:t>
            </a:r>
            <a:endParaRPr sz="2400"/>
          </a:p>
          <a:p>
            <a:pPr indent="0" lvl="0" marL="0" marR="0" rtl="0" algn="l">
              <a:lnSpc>
                <a:spcPct val="115000"/>
              </a:lnSpc>
              <a:spcBef>
                <a:spcPts val="1600"/>
              </a:spcBef>
              <a:spcAft>
                <a:spcPts val="0"/>
              </a:spcAft>
              <a:buNone/>
            </a:pPr>
            <a:br>
              <a:rPr lang="en" sz="2000"/>
            </a:br>
            <a:br>
              <a:rPr lang="en" sz="2000"/>
            </a:br>
            <a:br>
              <a:rPr lang="en" sz="2000"/>
            </a:br>
            <a:r>
              <a:rPr lang="en" sz="2000"/>
              <a:t>‘This’          ‘house’         ‘is’             ‘now’         ‘blue’       </a:t>
            </a:r>
            <a:endParaRPr sz="2000"/>
          </a:p>
          <a:p>
            <a:pPr indent="0" lvl="0" marL="457200" marR="0" rtl="0" algn="l">
              <a:lnSpc>
                <a:spcPct val="115000"/>
              </a:lnSpc>
              <a:spcBef>
                <a:spcPts val="1600"/>
              </a:spcBef>
              <a:spcAft>
                <a:spcPts val="0"/>
              </a:spcAft>
              <a:buNone/>
            </a:pPr>
            <a:r>
              <a:rPr lang="en" sz="2000"/>
              <a:t>                                   </a:t>
            </a:r>
            <a:br>
              <a:rPr b="1" lang="en" sz="2000"/>
            </a:br>
            <a:br>
              <a:rPr lang="en" sz="2000"/>
            </a:br>
            <a:br>
              <a:rPr lang="en" sz="2000"/>
            </a:br>
            <a:r>
              <a:rPr lang="en" sz="2000"/>
              <a:t>                                   </a:t>
            </a:r>
            <a:br>
              <a:rPr b="1" lang="en" sz="2000"/>
            </a:br>
            <a:br>
              <a:rPr lang="en" sz="2000"/>
            </a:br>
            <a:br>
              <a:rPr lang="en" sz="2000"/>
            </a:br>
            <a:br>
              <a:rPr lang="en" sz="2000"/>
            </a:br>
            <a:br>
              <a:rPr lang="en" sz="2000"/>
            </a:br>
            <a:br>
              <a:rPr lang="en" sz="2000"/>
            </a:br>
            <a:br>
              <a:rPr lang="en" sz="2000"/>
            </a:br>
            <a:br>
              <a:rPr lang="en" sz="2000"/>
            </a:br>
            <a:br>
              <a:rPr lang="en" sz="2000"/>
            </a:br>
            <a:endParaRPr sz="2000"/>
          </a:p>
          <a:p>
            <a:pPr indent="0" lvl="0" marL="0" rtl="0" algn="l">
              <a:spcBef>
                <a:spcPts val="1600"/>
              </a:spcBef>
              <a:spcAft>
                <a:spcPts val="0"/>
              </a:spcAft>
              <a:buNone/>
            </a:pPr>
            <a:r>
              <a:t/>
            </a:r>
            <a:endParaRPr sz="1600"/>
          </a:p>
          <a:p>
            <a:pPr indent="0" lvl="0" marL="457200" rtl="0" algn="l">
              <a:spcBef>
                <a:spcPts val="1600"/>
              </a:spcBef>
              <a:spcAft>
                <a:spcPts val="1600"/>
              </a:spcAft>
              <a:buNone/>
            </a:pPr>
            <a:r>
              <a:t/>
            </a:r>
            <a:endParaRPr/>
          </a:p>
        </p:txBody>
      </p:sp>
      <p:sp>
        <p:nvSpPr>
          <p:cNvPr id="422" name="Google Shape;422;p47"/>
          <p:cNvSpPr txBox="1"/>
          <p:nvPr/>
        </p:nvSpPr>
        <p:spPr>
          <a:xfrm>
            <a:off x="-156375" y="4597325"/>
            <a:ext cx="2476200" cy="21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latin typeface="Open Sans"/>
                <a:ea typeface="Open Sans"/>
                <a:cs typeface="Open Sans"/>
                <a:sym typeface="Open Sans"/>
              </a:rPr>
              <a:t>Sentence</a:t>
            </a:r>
            <a:endParaRPr b="1" i="1">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Self-Attention (Simplified!, 1-Layer)</a:t>
            </a:r>
            <a:endParaRPr/>
          </a:p>
        </p:txBody>
      </p:sp>
      <p:sp>
        <p:nvSpPr>
          <p:cNvPr id="428" name="Google Shape;428;p48"/>
          <p:cNvSpPr/>
          <p:nvPr/>
        </p:nvSpPr>
        <p:spPr>
          <a:xfrm>
            <a:off x="2584800" y="3476100"/>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1</a:t>
            </a:r>
            <a:endParaRPr sz="600"/>
          </a:p>
        </p:txBody>
      </p:sp>
      <p:sp>
        <p:nvSpPr>
          <p:cNvPr id="429" name="Google Shape;429;p48"/>
          <p:cNvSpPr/>
          <p:nvPr/>
        </p:nvSpPr>
        <p:spPr>
          <a:xfrm>
            <a:off x="2584800" y="368477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12</a:t>
            </a:r>
            <a:endParaRPr sz="600"/>
          </a:p>
        </p:txBody>
      </p:sp>
      <p:sp>
        <p:nvSpPr>
          <p:cNvPr id="430" name="Google Shape;430;p48"/>
          <p:cNvSpPr/>
          <p:nvPr/>
        </p:nvSpPr>
        <p:spPr>
          <a:xfrm>
            <a:off x="2584800" y="389086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3</a:t>
            </a:r>
            <a:endParaRPr sz="600"/>
          </a:p>
        </p:txBody>
      </p:sp>
      <p:sp>
        <p:nvSpPr>
          <p:cNvPr id="431" name="Google Shape;431;p48"/>
          <p:cNvSpPr/>
          <p:nvPr/>
        </p:nvSpPr>
        <p:spPr>
          <a:xfrm>
            <a:off x="2584800" y="4099539"/>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-1</a:t>
            </a:r>
            <a:endParaRPr sz="600"/>
          </a:p>
        </p:txBody>
      </p:sp>
      <p:sp>
        <p:nvSpPr>
          <p:cNvPr id="432" name="Google Shape;432;p48"/>
          <p:cNvSpPr/>
          <p:nvPr/>
        </p:nvSpPr>
        <p:spPr>
          <a:xfrm>
            <a:off x="3804000" y="368477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-5</a:t>
            </a:r>
            <a:endParaRPr sz="600"/>
          </a:p>
        </p:txBody>
      </p:sp>
      <p:sp>
        <p:nvSpPr>
          <p:cNvPr id="433" name="Google Shape;433;p48"/>
          <p:cNvSpPr/>
          <p:nvPr/>
        </p:nvSpPr>
        <p:spPr>
          <a:xfrm>
            <a:off x="3804000" y="389086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3</a:t>
            </a:r>
            <a:endParaRPr sz="600"/>
          </a:p>
        </p:txBody>
      </p:sp>
      <p:sp>
        <p:nvSpPr>
          <p:cNvPr id="434" name="Google Shape;434;p48"/>
          <p:cNvSpPr/>
          <p:nvPr/>
        </p:nvSpPr>
        <p:spPr>
          <a:xfrm>
            <a:off x="3804000" y="4099539"/>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3</a:t>
            </a:r>
            <a:endParaRPr sz="600"/>
          </a:p>
        </p:txBody>
      </p:sp>
      <p:sp>
        <p:nvSpPr>
          <p:cNvPr id="435" name="Google Shape;435;p48"/>
          <p:cNvSpPr/>
          <p:nvPr/>
        </p:nvSpPr>
        <p:spPr>
          <a:xfrm>
            <a:off x="5023200" y="368477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2</a:t>
            </a:r>
            <a:endParaRPr sz="600"/>
          </a:p>
        </p:txBody>
      </p:sp>
      <p:sp>
        <p:nvSpPr>
          <p:cNvPr id="436" name="Google Shape;436;p48"/>
          <p:cNvSpPr/>
          <p:nvPr/>
        </p:nvSpPr>
        <p:spPr>
          <a:xfrm>
            <a:off x="5023200" y="389086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-2</a:t>
            </a:r>
            <a:endParaRPr sz="600"/>
          </a:p>
        </p:txBody>
      </p:sp>
      <p:sp>
        <p:nvSpPr>
          <p:cNvPr id="437" name="Google Shape;437;p48"/>
          <p:cNvSpPr/>
          <p:nvPr/>
        </p:nvSpPr>
        <p:spPr>
          <a:xfrm>
            <a:off x="5023200" y="4099539"/>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7</a:t>
            </a:r>
            <a:endParaRPr sz="600"/>
          </a:p>
        </p:txBody>
      </p:sp>
      <p:sp>
        <p:nvSpPr>
          <p:cNvPr id="438" name="Google Shape;438;p48"/>
          <p:cNvSpPr/>
          <p:nvPr/>
        </p:nvSpPr>
        <p:spPr>
          <a:xfrm>
            <a:off x="6242400" y="368477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1</a:t>
            </a:r>
            <a:endParaRPr sz="600"/>
          </a:p>
        </p:txBody>
      </p:sp>
      <p:sp>
        <p:nvSpPr>
          <p:cNvPr id="439" name="Google Shape;439;p48"/>
          <p:cNvSpPr/>
          <p:nvPr/>
        </p:nvSpPr>
        <p:spPr>
          <a:xfrm>
            <a:off x="6242400" y="389086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-2</a:t>
            </a:r>
            <a:endParaRPr sz="600"/>
          </a:p>
        </p:txBody>
      </p:sp>
      <p:sp>
        <p:nvSpPr>
          <p:cNvPr id="440" name="Google Shape;440;p48"/>
          <p:cNvSpPr/>
          <p:nvPr/>
        </p:nvSpPr>
        <p:spPr>
          <a:xfrm>
            <a:off x="6242400" y="4099539"/>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-6</a:t>
            </a:r>
            <a:endParaRPr sz="600"/>
          </a:p>
        </p:txBody>
      </p:sp>
      <p:sp>
        <p:nvSpPr>
          <p:cNvPr id="441" name="Google Shape;441;p48"/>
          <p:cNvSpPr/>
          <p:nvPr/>
        </p:nvSpPr>
        <p:spPr>
          <a:xfrm>
            <a:off x="7461600" y="368477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-1</a:t>
            </a:r>
            <a:endParaRPr sz="600"/>
          </a:p>
        </p:txBody>
      </p:sp>
      <p:sp>
        <p:nvSpPr>
          <p:cNvPr id="442" name="Google Shape;442;p48"/>
          <p:cNvSpPr/>
          <p:nvPr/>
        </p:nvSpPr>
        <p:spPr>
          <a:xfrm>
            <a:off x="7461600" y="389086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12</a:t>
            </a:r>
            <a:endParaRPr sz="600"/>
          </a:p>
        </p:txBody>
      </p:sp>
      <p:sp>
        <p:nvSpPr>
          <p:cNvPr id="443" name="Google Shape;443;p48"/>
          <p:cNvSpPr/>
          <p:nvPr/>
        </p:nvSpPr>
        <p:spPr>
          <a:xfrm>
            <a:off x="7461600" y="4099539"/>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3</a:t>
            </a:r>
            <a:endParaRPr sz="600"/>
          </a:p>
        </p:txBody>
      </p:sp>
      <p:sp>
        <p:nvSpPr>
          <p:cNvPr id="444" name="Google Shape;444;p48"/>
          <p:cNvSpPr/>
          <p:nvPr/>
        </p:nvSpPr>
        <p:spPr>
          <a:xfrm>
            <a:off x="3804000" y="3476100"/>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-2</a:t>
            </a:r>
            <a:endParaRPr sz="600"/>
          </a:p>
        </p:txBody>
      </p:sp>
      <p:sp>
        <p:nvSpPr>
          <p:cNvPr id="445" name="Google Shape;445;p48"/>
          <p:cNvSpPr/>
          <p:nvPr/>
        </p:nvSpPr>
        <p:spPr>
          <a:xfrm>
            <a:off x="5023200" y="3476100"/>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2</a:t>
            </a:r>
            <a:endParaRPr sz="600"/>
          </a:p>
        </p:txBody>
      </p:sp>
      <p:sp>
        <p:nvSpPr>
          <p:cNvPr id="446" name="Google Shape;446;p48"/>
          <p:cNvSpPr/>
          <p:nvPr/>
        </p:nvSpPr>
        <p:spPr>
          <a:xfrm>
            <a:off x="6242400" y="3476100"/>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2</a:t>
            </a:r>
            <a:endParaRPr sz="600"/>
          </a:p>
        </p:txBody>
      </p:sp>
      <p:sp>
        <p:nvSpPr>
          <p:cNvPr id="447" name="Google Shape;447;p48"/>
          <p:cNvSpPr/>
          <p:nvPr/>
        </p:nvSpPr>
        <p:spPr>
          <a:xfrm>
            <a:off x="7461600" y="3476100"/>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7</a:t>
            </a:r>
            <a:endParaRPr sz="600"/>
          </a:p>
        </p:txBody>
      </p:sp>
      <p:sp>
        <p:nvSpPr>
          <p:cNvPr id="448" name="Google Shape;448;p48"/>
          <p:cNvSpPr txBox="1"/>
          <p:nvPr>
            <p:ph idx="1" type="body"/>
          </p:nvPr>
        </p:nvSpPr>
        <p:spPr>
          <a:xfrm>
            <a:off x="2292900" y="2025325"/>
            <a:ext cx="7367700" cy="3354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sz="2000"/>
          </a:p>
          <a:p>
            <a:pPr indent="0" lvl="0" marL="0" marR="0" rtl="0" algn="l">
              <a:lnSpc>
                <a:spcPct val="115000"/>
              </a:lnSpc>
              <a:spcBef>
                <a:spcPts val="1600"/>
              </a:spcBef>
              <a:spcAft>
                <a:spcPts val="0"/>
              </a:spcAft>
              <a:buNone/>
            </a:pPr>
            <a:r>
              <a:rPr lang="en" sz="1000">
                <a:solidFill>
                  <a:schemeClr val="lt1"/>
                </a:solidFill>
              </a:rPr>
              <a:t>Q</a:t>
            </a:r>
            <a:r>
              <a:rPr baseline="-25000" lang="en" sz="1000">
                <a:solidFill>
                  <a:schemeClr val="lt1"/>
                </a:solidFill>
              </a:rPr>
              <a:t>1  </a:t>
            </a:r>
            <a:r>
              <a:rPr lang="en" sz="1000">
                <a:solidFill>
                  <a:schemeClr val="lt1"/>
                </a:solidFill>
              </a:rPr>
              <a:t>   K</a:t>
            </a:r>
            <a:r>
              <a:rPr baseline="-25000" lang="en" sz="1000">
                <a:solidFill>
                  <a:schemeClr val="lt1"/>
                </a:solidFill>
              </a:rPr>
              <a:t>1</a:t>
            </a:r>
            <a:r>
              <a:rPr lang="en" sz="1000">
                <a:solidFill>
                  <a:schemeClr val="lt1"/>
                </a:solidFill>
              </a:rPr>
              <a:t>     V</a:t>
            </a:r>
            <a:r>
              <a:rPr baseline="-25000" lang="en" sz="1000">
                <a:solidFill>
                  <a:schemeClr val="lt1"/>
                </a:solidFill>
              </a:rPr>
              <a:t>1 </a:t>
            </a:r>
            <a:r>
              <a:rPr lang="en" sz="1000">
                <a:solidFill>
                  <a:schemeClr val="lt1"/>
                </a:solidFill>
              </a:rPr>
              <a:t>              Q</a:t>
            </a:r>
            <a:r>
              <a:rPr baseline="-25000" lang="en" sz="1000">
                <a:solidFill>
                  <a:schemeClr val="lt1"/>
                </a:solidFill>
              </a:rPr>
              <a:t>2</a:t>
            </a:r>
            <a:r>
              <a:rPr lang="en" sz="1000">
                <a:solidFill>
                  <a:schemeClr val="lt1"/>
                </a:solidFill>
              </a:rPr>
              <a:t>      K</a:t>
            </a:r>
            <a:r>
              <a:rPr baseline="-25000" lang="en" sz="1000">
                <a:solidFill>
                  <a:schemeClr val="lt1"/>
                </a:solidFill>
              </a:rPr>
              <a:t>2</a:t>
            </a:r>
            <a:r>
              <a:rPr lang="en" sz="1000">
                <a:solidFill>
                  <a:schemeClr val="lt1"/>
                </a:solidFill>
              </a:rPr>
              <a:t>      V</a:t>
            </a:r>
            <a:r>
              <a:rPr baseline="-25000" lang="en" sz="1000">
                <a:solidFill>
                  <a:schemeClr val="lt1"/>
                </a:solidFill>
              </a:rPr>
              <a:t>2</a:t>
            </a:r>
            <a:r>
              <a:rPr baseline="30000" lang="en" sz="1000">
                <a:solidFill>
                  <a:schemeClr val="lt1"/>
                </a:solidFill>
              </a:rPr>
              <a:t> </a:t>
            </a:r>
            <a:r>
              <a:rPr lang="en" sz="1000">
                <a:solidFill>
                  <a:schemeClr val="lt1"/>
                </a:solidFill>
              </a:rPr>
              <a:t>             Q</a:t>
            </a:r>
            <a:r>
              <a:rPr baseline="-25000" lang="en" sz="1000">
                <a:solidFill>
                  <a:schemeClr val="lt1"/>
                </a:solidFill>
              </a:rPr>
              <a:t>3 </a:t>
            </a:r>
            <a:r>
              <a:rPr lang="en" sz="1000">
                <a:solidFill>
                  <a:schemeClr val="lt1"/>
                </a:solidFill>
              </a:rPr>
              <a:t>    K</a:t>
            </a:r>
            <a:r>
              <a:rPr baseline="-25000" lang="en" sz="1000">
                <a:solidFill>
                  <a:schemeClr val="lt1"/>
                </a:solidFill>
              </a:rPr>
              <a:t>3 </a:t>
            </a:r>
            <a:r>
              <a:rPr lang="en" sz="1000">
                <a:solidFill>
                  <a:schemeClr val="lt1"/>
                </a:solidFill>
              </a:rPr>
              <a:t>      V</a:t>
            </a:r>
            <a:r>
              <a:rPr baseline="-25000" lang="en" sz="1000">
                <a:solidFill>
                  <a:schemeClr val="lt1"/>
                </a:solidFill>
              </a:rPr>
              <a:t>3</a:t>
            </a:r>
            <a:r>
              <a:rPr lang="en" sz="1000">
                <a:solidFill>
                  <a:schemeClr val="lt1"/>
                </a:solidFill>
              </a:rPr>
              <a:t>             Q</a:t>
            </a:r>
            <a:r>
              <a:rPr baseline="-25000" lang="en" sz="1000">
                <a:solidFill>
                  <a:schemeClr val="lt1"/>
                </a:solidFill>
              </a:rPr>
              <a:t>4</a:t>
            </a:r>
            <a:r>
              <a:rPr lang="en" sz="1000">
                <a:solidFill>
                  <a:schemeClr val="lt1"/>
                </a:solidFill>
              </a:rPr>
              <a:t>      K</a:t>
            </a:r>
            <a:r>
              <a:rPr baseline="-25000" lang="en" sz="1000">
                <a:solidFill>
                  <a:schemeClr val="lt1"/>
                </a:solidFill>
              </a:rPr>
              <a:t>4</a:t>
            </a:r>
            <a:r>
              <a:rPr lang="en" sz="1000">
                <a:solidFill>
                  <a:schemeClr val="lt1"/>
                </a:solidFill>
              </a:rPr>
              <a:t>      V</a:t>
            </a:r>
            <a:r>
              <a:rPr baseline="-25000" lang="en" sz="1000">
                <a:solidFill>
                  <a:schemeClr val="lt1"/>
                </a:solidFill>
              </a:rPr>
              <a:t>4 </a:t>
            </a:r>
            <a:r>
              <a:rPr lang="en" sz="1000">
                <a:solidFill>
                  <a:schemeClr val="lt1"/>
                </a:solidFill>
              </a:rPr>
              <a:t>            Q</a:t>
            </a:r>
            <a:r>
              <a:rPr baseline="-25000" lang="en" sz="1000">
                <a:solidFill>
                  <a:schemeClr val="lt1"/>
                </a:solidFill>
              </a:rPr>
              <a:t>5</a:t>
            </a:r>
            <a:r>
              <a:rPr lang="en" sz="1000">
                <a:solidFill>
                  <a:schemeClr val="lt1"/>
                </a:solidFill>
              </a:rPr>
              <a:t>      K</a:t>
            </a:r>
            <a:r>
              <a:rPr baseline="-25000" lang="en" sz="1000">
                <a:solidFill>
                  <a:schemeClr val="lt1"/>
                </a:solidFill>
              </a:rPr>
              <a:t>5</a:t>
            </a:r>
            <a:r>
              <a:rPr lang="en" sz="1000">
                <a:solidFill>
                  <a:schemeClr val="lt1"/>
                </a:solidFill>
              </a:rPr>
              <a:t>      V</a:t>
            </a:r>
            <a:r>
              <a:rPr baseline="-25000" lang="en" sz="1000">
                <a:solidFill>
                  <a:schemeClr val="lt1"/>
                </a:solidFill>
              </a:rPr>
              <a:t>5 </a:t>
            </a:r>
            <a:r>
              <a:rPr lang="en" sz="1000">
                <a:solidFill>
                  <a:schemeClr val="lt1"/>
                </a:solidFill>
              </a:rPr>
              <a:t> </a:t>
            </a:r>
            <a:br>
              <a:rPr lang="en" sz="1000">
                <a:solidFill>
                  <a:schemeClr val="lt1"/>
                </a:solidFill>
              </a:rPr>
            </a:br>
            <a:r>
              <a:rPr lang="en" sz="1000"/>
              <a:t>              </a:t>
            </a:r>
            <a:br>
              <a:rPr lang="en" sz="1000"/>
            </a:br>
            <a:r>
              <a:rPr lang="en" sz="2400"/>
              <a:t>              </a:t>
            </a:r>
            <a:endParaRPr sz="2400"/>
          </a:p>
          <a:p>
            <a:pPr indent="0" lvl="0" marL="0" marR="0" rtl="0" algn="l">
              <a:lnSpc>
                <a:spcPct val="115000"/>
              </a:lnSpc>
              <a:spcBef>
                <a:spcPts val="1600"/>
              </a:spcBef>
              <a:spcAft>
                <a:spcPts val="0"/>
              </a:spcAft>
              <a:buNone/>
            </a:pPr>
            <a:br>
              <a:rPr lang="en" sz="2000"/>
            </a:br>
            <a:br>
              <a:rPr lang="en" sz="2000"/>
            </a:br>
            <a:br>
              <a:rPr lang="en" sz="2000"/>
            </a:br>
            <a:r>
              <a:rPr lang="en" sz="2000"/>
              <a:t>‘This’          ‘house’         ‘is’             ‘now’         ‘blue’       </a:t>
            </a:r>
            <a:endParaRPr sz="2000"/>
          </a:p>
          <a:p>
            <a:pPr indent="0" lvl="0" marL="457200" marR="0" rtl="0" algn="l">
              <a:lnSpc>
                <a:spcPct val="115000"/>
              </a:lnSpc>
              <a:spcBef>
                <a:spcPts val="1600"/>
              </a:spcBef>
              <a:spcAft>
                <a:spcPts val="0"/>
              </a:spcAft>
              <a:buNone/>
            </a:pPr>
            <a:r>
              <a:rPr lang="en" sz="2000"/>
              <a:t>                                   </a:t>
            </a:r>
            <a:br>
              <a:rPr b="1" lang="en" sz="2000"/>
            </a:br>
            <a:br>
              <a:rPr lang="en" sz="2000"/>
            </a:br>
            <a:br>
              <a:rPr lang="en" sz="2000"/>
            </a:br>
            <a:r>
              <a:rPr lang="en" sz="2000"/>
              <a:t>                                   </a:t>
            </a:r>
            <a:br>
              <a:rPr b="1" lang="en" sz="2000"/>
            </a:br>
            <a:br>
              <a:rPr lang="en" sz="2000"/>
            </a:br>
            <a:br>
              <a:rPr lang="en" sz="2000"/>
            </a:br>
            <a:br>
              <a:rPr lang="en" sz="2000"/>
            </a:br>
            <a:br>
              <a:rPr lang="en" sz="2000"/>
            </a:br>
            <a:br>
              <a:rPr lang="en" sz="2000"/>
            </a:br>
            <a:br>
              <a:rPr lang="en" sz="2000"/>
            </a:br>
            <a:br>
              <a:rPr lang="en" sz="2000"/>
            </a:br>
            <a:br>
              <a:rPr lang="en" sz="2000"/>
            </a:br>
            <a:endParaRPr sz="2000"/>
          </a:p>
          <a:p>
            <a:pPr indent="0" lvl="0" marL="0" rtl="0" algn="l">
              <a:spcBef>
                <a:spcPts val="1600"/>
              </a:spcBef>
              <a:spcAft>
                <a:spcPts val="0"/>
              </a:spcAft>
              <a:buNone/>
            </a:pPr>
            <a:r>
              <a:t/>
            </a:r>
            <a:endParaRPr sz="1600"/>
          </a:p>
          <a:p>
            <a:pPr indent="0" lvl="0" marL="457200" rtl="0" algn="l">
              <a:spcBef>
                <a:spcPts val="1600"/>
              </a:spcBef>
              <a:spcAft>
                <a:spcPts val="1600"/>
              </a:spcAft>
              <a:buNone/>
            </a:pPr>
            <a:r>
              <a:t/>
            </a:r>
            <a:endParaRPr/>
          </a:p>
        </p:txBody>
      </p:sp>
      <p:sp>
        <p:nvSpPr>
          <p:cNvPr id="449" name="Google Shape;449;p48"/>
          <p:cNvSpPr txBox="1"/>
          <p:nvPr/>
        </p:nvSpPr>
        <p:spPr>
          <a:xfrm>
            <a:off x="-156375" y="3606725"/>
            <a:ext cx="2476200" cy="21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latin typeface="Open Sans"/>
                <a:ea typeface="Open Sans"/>
                <a:cs typeface="Open Sans"/>
                <a:sym typeface="Open Sans"/>
              </a:rPr>
              <a:t>Embedding E</a:t>
            </a:r>
            <a:br>
              <a:rPr b="1" i="1" lang="en">
                <a:latin typeface="Open Sans"/>
                <a:ea typeface="Open Sans"/>
                <a:cs typeface="Open Sans"/>
                <a:sym typeface="Open Sans"/>
              </a:rPr>
            </a:br>
            <a:r>
              <a:rPr i="1" lang="en">
                <a:latin typeface="Open Sans"/>
                <a:ea typeface="Open Sans"/>
                <a:cs typeface="Open Sans"/>
                <a:sym typeface="Open Sans"/>
              </a:rPr>
              <a:t>(from Token + Position)</a:t>
            </a:r>
            <a:endParaRPr i="1">
              <a:latin typeface="Open Sans"/>
              <a:ea typeface="Open Sans"/>
              <a:cs typeface="Open Sans"/>
              <a:sym typeface="Open Sans"/>
            </a:endParaRPr>
          </a:p>
        </p:txBody>
      </p:sp>
      <p:sp>
        <p:nvSpPr>
          <p:cNvPr id="450" name="Google Shape;450;p48"/>
          <p:cNvSpPr txBox="1"/>
          <p:nvPr/>
        </p:nvSpPr>
        <p:spPr>
          <a:xfrm>
            <a:off x="-156375" y="4597325"/>
            <a:ext cx="2476200" cy="21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latin typeface="Open Sans"/>
                <a:ea typeface="Open Sans"/>
                <a:cs typeface="Open Sans"/>
                <a:sym typeface="Open Sans"/>
              </a:rPr>
              <a:t>Sentence</a:t>
            </a:r>
            <a:endParaRPr b="1" i="1">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Self-Attention (Simplified!, 1-Layer)</a:t>
            </a:r>
            <a:endParaRPr/>
          </a:p>
        </p:txBody>
      </p:sp>
      <p:sp>
        <p:nvSpPr>
          <p:cNvPr id="456" name="Google Shape;456;p49"/>
          <p:cNvSpPr/>
          <p:nvPr/>
        </p:nvSpPr>
        <p:spPr>
          <a:xfrm>
            <a:off x="2584800" y="3476100"/>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1</a:t>
            </a:r>
            <a:endParaRPr sz="600"/>
          </a:p>
        </p:txBody>
      </p:sp>
      <p:sp>
        <p:nvSpPr>
          <p:cNvPr id="457" name="Google Shape;457;p49"/>
          <p:cNvSpPr/>
          <p:nvPr/>
        </p:nvSpPr>
        <p:spPr>
          <a:xfrm>
            <a:off x="2584800" y="368477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12</a:t>
            </a:r>
            <a:endParaRPr sz="600"/>
          </a:p>
        </p:txBody>
      </p:sp>
      <p:sp>
        <p:nvSpPr>
          <p:cNvPr id="458" name="Google Shape;458;p49"/>
          <p:cNvSpPr/>
          <p:nvPr/>
        </p:nvSpPr>
        <p:spPr>
          <a:xfrm>
            <a:off x="2584800" y="389086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3</a:t>
            </a:r>
            <a:endParaRPr sz="600"/>
          </a:p>
        </p:txBody>
      </p:sp>
      <p:sp>
        <p:nvSpPr>
          <p:cNvPr id="459" name="Google Shape;459;p49"/>
          <p:cNvSpPr/>
          <p:nvPr/>
        </p:nvSpPr>
        <p:spPr>
          <a:xfrm>
            <a:off x="2584800" y="4099539"/>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-1</a:t>
            </a:r>
            <a:endParaRPr sz="600"/>
          </a:p>
        </p:txBody>
      </p:sp>
      <p:sp>
        <p:nvSpPr>
          <p:cNvPr id="460" name="Google Shape;460;p49"/>
          <p:cNvSpPr/>
          <p:nvPr/>
        </p:nvSpPr>
        <p:spPr>
          <a:xfrm>
            <a:off x="3804000" y="368477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-5</a:t>
            </a:r>
            <a:endParaRPr sz="600"/>
          </a:p>
        </p:txBody>
      </p:sp>
      <p:sp>
        <p:nvSpPr>
          <p:cNvPr id="461" name="Google Shape;461;p49"/>
          <p:cNvSpPr/>
          <p:nvPr/>
        </p:nvSpPr>
        <p:spPr>
          <a:xfrm>
            <a:off x="3804000" y="389086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3</a:t>
            </a:r>
            <a:endParaRPr sz="600"/>
          </a:p>
        </p:txBody>
      </p:sp>
      <p:sp>
        <p:nvSpPr>
          <p:cNvPr id="462" name="Google Shape;462;p49"/>
          <p:cNvSpPr/>
          <p:nvPr/>
        </p:nvSpPr>
        <p:spPr>
          <a:xfrm>
            <a:off x="3804000" y="4099539"/>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3</a:t>
            </a:r>
            <a:endParaRPr sz="600"/>
          </a:p>
        </p:txBody>
      </p:sp>
      <p:sp>
        <p:nvSpPr>
          <p:cNvPr id="463" name="Google Shape;463;p49"/>
          <p:cNvSpPr/>
          <p:nvPr/>
        </p:nvSpPr>
        <p:spPr>
          <a:xfrm>
            <a:off x="5023200" y="368477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2</a:t>
            </a:r>
            <a:endParaRPr sz="600"/>
          </a:p>
        </p:txBody>
      </p:sp>
      <p:sp>
        <p:nvSpPr>
          <p:cNvPr id="464" name="Google Shape;464;p49"/>
          <p:cNvSpPr/>
          <p:nvPr/>
        </p:nvSpPr>
        <p:spPr>
          <a:xfrm>
            <a:off x="5023200" y="389086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-2</a:t>
            </a:r>
            <a:endParaRPr sz="600"/>
          </a:p>
        </p:txBody>
      </p:sp>
      <p:sp>
        <p:nvSpPr>
          <p:cNvPr id="465" name="Google Shape;465;p49"/>
          <p:cNvSpPr/>
          <p:nvPr/>
        </p:nvSpPr>
        <p:spPr>
          <a:xfrm>
            <a:off x="5023200" y="4099539"/>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7</a:t>
            </a:r>
            <a:endParaRPr sz="600"/>
          </a:p>
        </p:txBody>
      </p:sp>
      <p:sp>
        <p:nvSpPr>
          <p:cNvPr id="466" name="Google Shape;466;p49"/>
          <p:cNvSpPr/>
          <p:nvPr/>
        </p:nvSpPr>
        <p:spPr>
          <a:xfrm>
            <a:off x="6242400" y="368477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1</a:t>
            </a:r>
            <a:endParaRPr sz="600"/>
          </a:p>
        </p:txBody>
      </p:sp>
      <p:sp>
        <p:nvSpPr>
          <p:cNvPr id="467" name="Google Shape;467;p49"/>
          <p:cNvSpPr/>
          <p:nvPr/>
        </p:nvSpPr>
        <p:spPr>
          <a:xfrm>
            <a:off x="6242400" y="389086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-2</a:t>
            </a:r>
            <a:endParaRPr sz="600"/>
          </a:p>
        </p:txBody>
      </p:sp>
      <p:sp>
        <p:nvSpPr>
          <p:cNvPr id="468" name="Google Shape;468;p49"/>
          <p:cNvSpPr/>
          <p:nvPr/>
        </p:nvSpPr>
        <p:spPr>
          <a:xfrm>
            <a:off x="6242400" y="4099539"/>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-6</a:t>
            </a:r>
            <a:endParaRPr sz="600"/>
          </a:p>
        </p:txBody>
      </p:sp>
      <p:sp>
        <p:nvSpPr>
          <p:cNvPr id="469" name="Google Shape;469;p49"/>
          <p:cNvSpPr/>
          <p:nvPr/>
        </p:nvSpPr>
        <p:spPr>
          <a:xfrm>
            <a:off x="7461600" y="368477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-1</a:t>
            </a:r>
            <a:endParaRPr sz="600"/>
          </a:p>
        </p:txBody>
      </p:sp>
      <p:sp>
        <p:nvSpPr>
          <p:cNvPr id="470" name="Google Shape;470;p49"/>
          <p:cNvSpPr/>
          <p:nvPr/>
        </p:nvSpPr>
        <p:spPr>
          <a:xfrm>
            <a:off x="7461600" y="389086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12</a:t>
            </a:r>
            <a:endParaRPr sz="600"/>
          </a:p>
        </p:txBody>
      </p:sp>
      <p:sp>
        <p:nvSpPr>
          <p:cNvPr id="471" name="Google Shape;471;p49"/>
          <p:cNvSpPr/>
          <p:nvPr/>
        </p:nvSpPr>
        <p:spPr>
          <a:xfrm>
            <a:off x="7461600" y="4099539"/>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3</a:t>
            </a:r>
            <a:endParaRPr sz="600"/>
          </a:p>
        </p:txBody>
      </p:sp>
      <p:sp>
        <p:nvSpPr>
          <p:cNvPr id="472" name="Google Shape;472;p49"/>
          <p:cNvSpPr txBox="1"/>
          <p:nvPr/>
        </p:nvSpPr>
        <p:spPr>
          <a:xfrm>
            <a:off x="-156375" y="3606725"/>
            <a:ext cx="2476200" cy="21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latin typeface="Open Sans"/>
                <a:ea typeface="Open Sans"/>
                <a:cs typeface="Open Sans"/>
                <a:sym typeface="Open Sans"/>
              </a:rPr>
              <a:t>Embedding E</a:t>
            </a:r>
            <a:br>
              <a:rPr b="1" i="1" lang="en">
                <a:latin typeface="Open Sans"/>
                <a:ea typeface="Open Sans"/>
                <a:cs typeface="Open Sans"/>
                <a:sym typeface="Open Sans"/>
              </a:rPr>
            </a:br>
            <a:r>
              <a:rPr i="1" lang="en">
                <a:latin typeface="Open Sans"/>
                <a:ea typeface="Open Sans"/>
                <a:cs typeface="Open Sans"/>
                <a:sym typeface="Open Sans"/>
              </a:rPr>
              <a:t>(from Token + Position)</a:t>
            </a:r>
            <a:endParaRPr i="1">
              <a:latin typeface="Open Sans"/>
              <a:ea typeface="Open Sans"/>
              <a:cs typeface="Open Sans"/>
              <a:sym typeface="Open Sans"/>
            </a:endParaRPr>
          </a:p>
        </p:txBody>
      </p:sp>
      <p:sp>
        <p:nvSpPr>
          <p:cNvPr id="473" name="Google Shape;473;p49"/>
          <p:cNvSpPr/>
          <p:nvPr/>
        </p:nvSpPr>
        <p:spPr>
          <a:xfrm>
            <a:off x="2277416" y="287775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1</a:t>
            </a:r>
            <a:endParaRPr sz="600"/>
          </a:p>
        </p:txBody>
      </p:sp>
      <p:sp>
        <p:nvSpPr>
          <p:cNvPr id="474" name="Google Shape;474;p49"/>
          <p:cNvSpPr/>
          <p:nvPr/>
        </p:nvSpPr>
        <p:spPr>
          <a:xfrm>
            <a:off x="2277416" y="3086430"/>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1</a:t>
            </a:r>
            <a:endParaRPr sz="600"/>
          </a:p>
        </p:txBody>
      </p:sp>
      <p:sp>
        <p:nvSpPr>
          <p:cNvPr id="475" name="Google Shape;475;p49"/>
          <p:cNvSpPr/>
          <p:nvPr/>
        </p:nvSpPr>
        <p:spPr>
          <a:xfrm>
            <a:off x="2582216" y="287775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-1</a:t>
            </a:r>
            <a:endParaRPr sz="600"/>
          </a:p>
        </p:txBody>
      </p:sp>
      <p:sp>
        <p:nvSpPr>
          <p:cNvPr id="476" name="Google Shape;476;p49"/>
          <p:cNvSpPr/>
          <p:nvPr/>
        </p:nvSpPr>
        <p:spPr>
          <a:xfrm>
            <a:off x="2582216" y="3086430"/>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3</a:t>
            </a:r>
            <a:endParaRPr sz="600"/>
          </a:p>
        </p:txBody>
      </p:sp>
      <p:sp>
        <p:nvSpPr>
          <p:cNvPr id="477" name="Google Shape;477;p49"/>
          <p:cNvSpPr/>
          <p:nvPr/>
        </p:nvSpPr>
        <p:spPr>
          <a:xfrm>
            <a:off x="2887016" y="287775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3</a:t>
            </a:r>
            <a:endParaRPr sz="600"/>
          </a:p>
        </p:txBody>
      </p:sp>
      <p:sp>
        <p:nvSpPr>
          <p:cNvPr id="478" name="Google Shape;478;p49"/>
          <p:cNvSpPr/>
          <p:nvPr/>
        </p:nvSpPr>
        <p:spPr>
          <a:xfrm>
            <a:off x="2887016" y="3086430"/>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-1</a:t>
            </a:r>
            <a:endParaRPr sz="600"/>
          </a:p>
        </p:txBody>
      </p:sp>
      <p:sp>
        <p:nvSpPr>
          <p:cNvPr id="479" name="Google Shape;479;p49"/>
          <p:cNvSpPr/>
          <p:nvPr/>
        </p:nvSpPr>
        <p:spPr>
          <a:xfrm>
            <a:off x="3496616" y="287775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2</a:t>
            </a:r>
            <a:endParaRPr sz="600"/>
          </a:p>
        </p:txBody>
      </p:sp>
      <p:sp>
        <p:nvSpPr>
          <p:cNvPr id="480" name="Google Shape;480;p49"/>
          <p:cNvSpPr/>
          <p:nvPr/>
        </p:nvSpPr>
        <p:spPr>
          <a:xfrm>
            <a:off x="3496616" y="3086430"/>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-1</a:t>
            </a:r>
            <a:endParaRPr sz="600"/>
          </a:p>
        </p:txBody>
      </p:sp>
      <p:sp>
        <p:nvSpPr>
          <p:cNvPr id="481" name="Google Shape;481;p49"/>
          <p:cNvSpPr/>
          <p:nvPr/>
        </p:nvSpPr>
        <p:spPr>
          <a:xfrm>
            <a:off x="3801416" y="287775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1</a:t>
            </a:r>
            <a:endParaRPr sz="600"/>
          </a:p>
        </p:txBody>
      </p:sp>
      <p:sp>
        <p:nvSpPr>
          <p:cNvPr id="482" name="Google Shape;482;p49"/>
          <p:cNvSpPr/>
          <p:nvPr/>
        </p:nvSpPr>
        <p:spPr>
          <a:xfrm>
            <a:off x="3801416" y="3086430"/>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1</a:t>
            </a:r>
            <a:endParaRPr sz="600"/>
          </a:p>
        </p:txBody>
      </p:sp>
      <p:sp>
        <p:nvSpPr>
          <p:cNvPr id="483" name="Google Shape;483;p49"/>
          <p:cNvSpPr/>
          <p:nvPr/>
        </p:nvSpPr>
        <p:spPr>
          <a:xfrm>
            <a:off x="4106216" y="287775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-1</a:t>
            </a:r>
            <a:endParaRPr sz="600"/>
          </a:p>
        </p:txBody>
      </p:sp>
      <p:sp>
        <p:nvSpPr>
          <p:cNvPr id="484" name="Google Shape;484;p49"/>
          <p:cNvSpPr/>
          <p:nvPr/>
        </p:nvSpPr>
        <p:spPr>
          <a:xfrm>
            <a:off x="4106216" y="3086430"/>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-1</a:t>
            </a:r>
            <a:endParaRPr sz="600"/>
          </a:p>
        </p:txBody>
      </p:sp>
      <p:sp>
        <p:nvSpPr>
          <p:cNvPr id="485" name="Google Shape;485;p49"/>
          <p:cNvSpPr/>
          <p:nvPr/>
        </p:nvSpPr>
        <p:spPr>
          <a:xfrm>
            <a:off x="4715816" y="287775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4</a:t>
            </a:r>
            <a:endParaRPr sz="600"/>
          </a:p>
        </p:txBody>
      </p:sp>
      <p:sp>
        <p:nvSpPr>
          <p:cNvPr id="486" name="Google Shape;486;p49"/>
          <p:cNvSpPr/>
          <p:nvPr/>
        </p:nvSpPr>
        <p:spPr>
          <a:xfrm>
            <a:off x="4715816" y="3086430"/>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1</a:t>
            </a:r>
            <a:endParaRPr sz="600"/>
          </a:p>
        </p:txBody>
      </p:sp>
      <p:sp>
        <p:nvSpPr>
          <p:cNvPr id="487" name="Google Shape;487;p49"/>
          <p:cNvSpPr/>
          <p:nvPr/>
        </p:nvSpPr>
        <p:spPr>
          <a:xfrm>
            <a:off x="5020616" y="287775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-2</a:t>
            </a:r>
            <a:endParaRPr sz="600"/>
          </a:p>
        </p:txBody>
      </p:sp>
      <p:sp>
        <p:nvSpPr>
          <p:cNvPr id="488" name="Google Shape;488;p49"/>
          <p:cNvSpPr/>
          <p:nvPr/>
        </p:nvSpPr>
        <p:spPr>
          <a:xfrm>
            <a:off x="5020616" y="3086430"/>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-4</a:t>
            </a:r>
            <a:endParaRPr sz="600"/>
          </a:p>
        </p:txBody>
      </p:sp>
      <p:sp>
        <p:nvSpPr>
          <p:cNvPr id="489" name="Google Shape;489;p49"/>
          <p:cNvSpPr/>
          <p:nvPr/>
        </p:nvSpPr>
        <p:spPr>
          <a:xfrm>
            <a:off x="5325416" y="287775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2</a:t>
            </a:r>
            <a:endParaRPr sz="600"/>
          </a:p>
        </p:txBody>
      </p:sp>
      <p:sp>
        <p:nvSpPr>
          <p:cNvPr id="490" name="Google Shape;490;p49"/>
          <p:cNvSpPr/>
          <p:nvPr/>
        </p:nvSpPr>
        <p:spPr>
          <a:xfrm>
            <a:off x="5325416" y="3086430"/>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4</a:t>
            </a:r>
            <a:endParaRPr sz="600"/>
          </a:p>
        </p:txBody>
      </p:sp>
      <p:sp>
        <p:nvSpPr>
          <p:cNvPr id="491" name="Google Shape;491;p49"/>
          <p:cNvSpPr/>
          <p:nvPr/>
        </p:nvSpPr>
        <p:spPr>
          <a:xfrm>
            <a:off x="5935016" y="287775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4</a:t>
            </a:r>
            <a:endParaRPr sz="600"/>
          </a:p>
        </p:txBody>
      </p:sp>
      <p:sp>
        <p:nvSpPr>
          <p:cNvPr id="492" name="Google Shape;492;p49"/>
          <p:cNvSpPr/>
          <p:nvPr/>
        </p:nvSpPr>
        <p:spPr>
          <a:xfrm>
            <a:off x="5935016" y="3086430"/>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2</a:t>
            </a:r>
            <a:endParaRPr sz="600"/>
          </a:p>
        </p:txBody>
      </p:sp>
      <p:sp>
        <p:nvSpPr>
          <p:cNvPr id="493" name="Google Shape;493;p49"/>
          <p:cNvSpPr/>
          <p:nvPr/>
        </p:nvSpPr>
        <p:spPr>
          <a:xfrm>
            <a:off x="6239816" y="287775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-1</a:t>
            </a:r>
            <a:endParaRPr sz="600"/>
          </a:p>
        </p:txBody>
      </p:sp>
      <p:sp>
        <p:nvSpPr>
          <p:cNvPr id="494" name="Google Shape;494;p49"/>
          <p:cNvSpPr/>
          <p:nvPr/>
        </p:nvSpPr>
        <p:spPr>
          <a:xfrm>
            <a:off x="6239816" y="3086430"/>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1</a:t>
            </a:r>
            <a:endParaRPr sz="600"/>
          </a:p>
        </p:txBody>
      </p:sp>
      <p:sp>
        <p:nvSpPr>
          <p:cNvPr id="495" name="Google Shape;495;p49"/>
          <p:cNvSpPr/>
          <p:nvPr/>
        </p:nvSpPr>
        <p:spPr>
          <a:xfrm>
            <a:off x="6544616" y="287775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2</a:t>
            </a:r>
            <a:endParaRPr sz="600"/>
          </a:p>
        </p:txBody>
      </p:sp>
      <p:sp>
        <p:nvSpPr>
          <p:cNvPr id="496" name="Google Shape;496;p49"/>
          <p:cNvSpPr/>
          <p:nvPr/>
        </p:nvSpPr>
        <p:spPr>
          <a:xfrm>
            <a:off x="6544616" y="3086430"/>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-4</a:t>
            </a:r>
            <a:endParaRPr sz="600"/>
          </a:p>
        </p:txBody>
      </p:sp>
      <p:sp>
        <p:nvSpPr>
          <p:cNvPr id="497" name="Google Shape;497;p49"/>
          <p:cNvSpPr/>
          <p:nvPr/>
        </p:nvSpPr>
        <p:spPr>
          <a:xfrm>
            <a:off x="7154216" y="287775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2</a:t>
            </a:r>
            <a:endParaRPr sz="600"/>
          </a:p>
        </p:txBody>
      </p:sp>
      <p:sp>
        <p:nvSpPr>
          <p:cNvPr id="498" name="Google Shape;498;p49"/>
          <p:cNvSpPr/>
          <p:nvPr/>
        </p:nvSpPr>
        <p:spPr>
          <a:xfrm>
            <a:off x="7154216" y="3086430"/>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-5</a:t>
            </a:r>
            <a:endParaRPr sz="600"/>
          </a:p>
        </p:txBody>
      </p:sp>
      <p:sp>
        <p:nvSpPr>
          <p:cNvPr id="499" name="Google Shape;499;p49"/>
          <p:cNvSpPr/>
          <p:nvPr/>
        </p:nvSpPr>
        <p:spPr>
          <a:xfrm>
            <a:off x="7459016" y="287775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2</a:t>
            </a:r>
            <a:endParaRPr sz="600"/>
          </a:p>
        </p:txBody>
      </p:sp>
      <p:sp>
        <p:nvSpPr>
          <p:cNvPr id="500" name="Google Shape;500;p49"/>
          <p:cNvSpPr/>
          <p:nvPr/>
        </p:nvSpPr>
        <p:spPr>
          <a:xfrm>
            <a:off x="7459016" y="3086430"/>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1</a:t>
            </a:r>
            <a:endParaRPr sz="600"/>
          </a:p>
        </p:txBody>
      </p:sp>
      <p:sp>
        <p:nvSpPr>
          <p:cNvPr id="501" name="Google Shape;501;p49"/>
          <p:cNvSpPr/>
          <p:nvPr/>
        </p:nvSpPr>
        <p:spPr>
          <a:xfrm>
            <a:off x="7763816" y="287775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-2</a:t>
            </a:r>
            <a:endParaRPr sz="600"/>
          </a:p>
        </p:txBody>
      </p:sp>
      <p:sp>
        <p:nvSpPr>
          <p:cNvPr id="502" name="Google Shape;502;p49"/>
          <p:cNvSpPr/>
          <p:nvPr/>
        </p:nvSpPr>
        <p:spPr>
          <a:xfrm>
            <a:off x="7763816" y="3086430"/>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1</a:t>
            </a:r>
            <a:endParaRPr sz="600"/>
          </a:p>
        </p:txBody>
      </p:sp>
      <p:sp>
        <p:nvSpPr>
          <p:cNvPr id="503" name="Google Shape;503;p49"/>
          <p:cNvSpPr txBox="1"/>
          <p:nvPr/>
        </p:nvSpPr>
        <p:spPr>
          <a:xfrm>
            <a:off x="-47350" y="2692325"/>
            <a:ext cx="2188200" cy="21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latin typeface="Open Sans"/>
                <a:ea typeface="Open Sans"/>
                <a:cs typeface="Open Sans"/>
                <a:sym typeface="Open Sans"/>
              </a:rPr>
              <a:t>Queries, Keys, Values</a:t>
            </a:r>
            <a:r>
              <a:rPr i="1" lang="en">
                <a:latin typeface="Open Sans"/>
                <a:ea typeface="Open Sans"/>
                <a:cs typeface="Open Sans"/>
                <a:sym typeface="Open Sans"/>
              </a:rPr>
              <a:t> </a:t>
            </a:r>
            <a:br>
              <a:rPr i="1" lang="en">
                <a:latin typeface="Open Sans"/>
                <a:ea typeface="Open Sans"/>
                <a:cs typeface="Open Sans"/>
                <a:sym typeface="Open Sans"/>
              </a:rPr>
            </a:br>
            <a:r>
              <a:rPr i="1" lang="en">
                <a:latin typeface="Open Sans"/>
                <a:ea typeface="Open Sans"/>
                <a:cs typeface="Open Sans"/>
                <a:sym typeface="Open Sans"/>
              </a:rPr>
              <a:t>(E x </a:t>
            </a:r>
            <a:r>
              <a:rPr i="1" lang="en">
                <a:latin typeface="Open Sans"/>
                <a:ea typeface="Open Sans"/>
                <a:cs typeface="Open Sans"/>
                <a:sym typeface="Open Sans"/>
              </a:rPr>
              <a:t>W</a:t>
            </a:r>
            <a:r>
              <a:rPr baseline="30000" i="1" lang="en">
                <a:latin typeface="Open Sans"/>
                <a:ea typeface="Open Sans"/>
                <a:cs typeface="Open Sans"/>
                <a:sym typeface="Open Sans"/>
              </a:rPr>
              <a:t>Q</a:t>
            </a:r>
            <a:r>
              <a:rPr i="1" lang="en">
                <a:latin typeface="Open Sans"/>
                <a:ea typeface="Open Sans"/>
                <a:cs typeface="Open Sans"/>
                <a:sym typeface="Open Sans"/>
              </a:rPr>
              <a:t>, </a:t>
            </a:r>
            <a:r>
              <a:rPr i="1" lang="en">
                <a:solidFill>
                  <a:schemeClr val="dk1"/>
                </a:solidFill>
                <a:latin typeface="Open Sans"/>
                <a:ea typeface="Open Sans"/>
                <a:cs typeface="Open Sans"/>
                <a:sym typeface="Open Sans"/>
              </a:rPr>
              <a:t> E x W</a:t>
            </a:r>
            <a:r>
              <a:rPr baseline="30000" i="1" lang="en">
                <a:solidFill>
                  <a:schemeClr val="dk1"/>
                </a:solidFill>
                <a:latin typeface="Open Sans"/>
                <a:ea typeface="Open Sans"/>
                <a:cs typeface="Open Sans"/>
                <a:sym typeface="Open Sans"/>
              </a:rPr>
              <a:t>K</a:t>
            </a:r>
            <a:r>
              <a:rPr i="1" lang="en">
                <a:latin typeface="Open Sans"/>
                <a:ea typeface="Open Sans"/>
                <a:cs typeface="Open Sans"/>
                <a:sym typeface="Open Sans"/>
              </a:rPr>
              <a:t>, …)</a:t>
            </a:r>
            <a:endParaRPr i="1">
              <a:latin typeface="Open Sans"/>
              <a:ea typeface="Open Sans"/>
              <a:cs typeface="Open Sans"/>
              <a:sym typeface="Open Sans"/>
            </a:endParaRPr>
          </a:p>
        </p:txBody>
      </p:sp>
      <p:sp>
        <p:nvSpPr>
          <p:cNvPr id="504" name="Google Shape;504;p49"/>
          <p:cNvSpPr/>
          <p:nvPr/>
        </p:nvSpPr>
        <p:spPr>
          <a:xfrm>
            <a:off x="3804000" y="3476100"/>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-2</a:t>
            </a:r>
            <a:endParaRPr sz="600"/>
          </a:p>
        </p:txBody>
      </p:sp>
      <p:sp>
        <p:nvSpPr>
          <p:cNvPr id="505" name="Google Shape;505;p49"/>
          <p:cNvSpPr/>
          <p:nvPr/>
        </p:nvSpPr>
        <p:spPr>
          <a:xfrm>
            <a:off x="5023200" y="3476100"/>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2</a:t>
            </a:r>
            <a:endParaRPr sz="600"/>
          </a:p>
        </p:txBody>
      </p:sp>
      <p:sp>
        <p:nvSpPr>
          <p:cNvPr id="506" name="Google Shape;506;p49"/>
          <p:cNvSpPr/>
          <p:nvPr/>
        </p:nvSpPr>
        <p:spPr>
          <a:xfrm>
            <a:off x="6242400" y="3476100"/>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2</a:t>
            </a:r>
            <a:endParaRPr sz="600"/>
          </a:p>
        </p:txBody>
      </p:sp>
      <p:sp>
        <p:nvSpPr>
          <p:cNvPr id="507" name="Google Shape;507;p49"/>
          <p:cNvSpPr/>
          <p:nvPr/>
        </p:nvSpPr>
        <p:spPr>
          <a:xfrm>
            <a:off x="7461600" y="3476100"/>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7</a:t>
            </a:r>
            <a:endParaRPr sz="600"/>
          </a:p>
        </p:txBody>
      </p:sp>
      <p:sp>
        <p:nvSpPr>
          <p:cNvPr id="508" name="Google Shape;508;p49"/>
          <p:cNvSpPr txBox="1"/>
          <p:nvPr/>
        </p:nvSpPr>
        <p:spPr>
          <a:xfrm>
            <a:off x="-156375" y="4597325"/>
            <a:ext cx="2476200" cy="21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latin typeface="Open Sans"/>
                <a:ea typeface="Open Sans"/>
                <a:cs typeface="Open Sans"/>
                <a:sym typeface="Open Sans"/>
              </a:rPr>
              <a:t>Sentence</a:t>
            </a:r>
            <a:endParaRPr b="1" i="1">
              <a:latin typeface="Open Sans"/>
              <a:ea typeface="Open Sans"/>
              <a:cs typeface="Open Sans"/>
              <a:sym typeface="Open Sans"/>
            </a:endParaRPr>
          </a:p>
        </p:txBody>
      </p:sp>
      <p:sp>
        <p:nvSpPr>
          <p:cNvPr id="509" name="Google Shape;509;p49"/>
          <p:cNvSpPr txBox="1"/>
          <p:nvPr>
            <p:ph idx="1" type="body"/>
          </p:nvPr>
        </p:nvSpPr>
        <p:spPr>
          <a:xfrm>
            <a:off x="2292900" y="2025325"/>
            <a:ext cx="7367700" cy="3354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sz="2000"/>
          </a:p>
          <a:p>
            <a:pPr indent="0" lvl="0" marL="0" marR="0" rtl="0" algn="l">
              <a:lnSpc>
                <a:spcPct val="115000"/>
              </a:lnSpc>
              <a:spcBef>
                <a:spcPts val="1600"/>
              </a:spcBef>
              <a:spcAft>
                <a:spcPts val="0"/>
              </a:spcAft>
              <a:buNone/>
            </a:pPr>
            <a:r>
              <a:rPr lang="en" sz="1000"/>
              <a:t>Q</a:t>
            </a:r>
            <a:r>
              <a:rPr baseline="-25000" lang="en" sz="1000"/>
              <a:t>1  </a:t>
            </a:r>
            <a:r>
              <a:rPr lang="en" sz="1000"/>
              <a:t>   K</a:t>
            </a:r>
            <a:r>
              <a:rPr baseline="-25000" lang="en" sz="1000"/>
              <a:t>1</a:t>
            </a:r>
            <a:r>
              <a:rPr lang="en" sz="1000"/>
              <a:t>     V</a:t>
            </a:r>
            <a:r>
              <a:rPr baseline="-25000" lang="en" sz="1000"/>
              <a:t>1 </a:t>
            </a:r>
            <a:r>
              <a:rPr lang="en" sz="1000"/>
              <a:t>              Q</a:t>
            </a:r>
            <a:r>
              <a:rPr baseline="-25000" lang="en" sz="1000"/>
              <a:t>2</a:t>
            </a:r>
            <a:r>
              <a:rPr lang="en" sz="1000"/>
              <a:t>      K</a:t>
            </a:r>
            <a:r>
              <a:rPr baseline="-25000" lang="en" sz="1000"/>
              <a:t>2</a:t>
            </a:r>
            <a:r>
              <a:rPr lang="en" sz="1000"/>
              <a:t>      V</a:t>
            </a:r>
            <a:r>
              <a:rPr baseline="-25000" lang="en" sz="1000"/>
              <a:t>2</a:t>
            </a:r>
            <a:r>
              <a:rPr baseline="30000" lang="en" sz="1000"/>
              <a:t> </a:t>
            </a:r>
            <a:r>
              <a:rPr lang="en" sz="1000"/>
              <a:t>             Q</a:t>
            </a:r>
            <a:r>
              <a:rPr baseline="-25000" lang="en" sz="1000"/>
              <a:t>3 </a:t>
            </a:r>
            <a:r>
              <a:rPr lang="en" sz="1000"/>
              <a:t>    K</a:t>
            </a:r>
            <a:r>
              <a:rPr baseline="-25000" lang="en" sz="1000"/>
              <a:t>3 </a:t>
            </a:r>
            <a:r>
              <a:rPr lang="en" sz="1000"/>
              <a:t>      V</a:t>
            </a:r>
            <a:r>
              <a:rPr baseline="-25000" lang="en" sz="1000"/>
              <a:t>3</a:t>
            </a:r>
            <a:r>
              <a:rPr lang="en" sz="1000"/>
              <a:t>             Q</a:t>
            </a:r>
            <a:r>
              <a:rPr baseline="-25000" lang="en" sz="1000"/>
              <a:t>4</a:t>
            </a:r>
            <a:r>
              <a:rPr lang="en" sz="1000"/>
              <a:t>      K</a:t>
            </a:r>
            <a:r>
              <a:rPr baseline="-25000" lang="en" sz="1000"/>
              <a:t>4</a:t>
            </a:r>
            <a:r>
              <a:rPr lang="en" sz="1000"/>
              <a:t>      V</a:t>
            </a:r>
            <a:r>
              <a:rPr baseline="-25000" lang="en" sz="1000"/>
              <a:t>4 </a:t>
            </a:r>
            <a:r>
              <a:rPr lang="en" sz="1000"/>
              <a:t>            Q</a:t>
            </a:r>
            <a:r>
              <a:rPr baseline="-25000" lang="en" sz="1000"/>
              <a:t>5</a:t>
            </a:r>
            <a:r>
              <a:rPr lang="en" sz="1000"/>
              <a:t>      K</a:t>
            </a:r>
            <a:r>
              <a:rPr baseline="-25000" lang="en" sz="1000"/>
              <a:t>5</a:t>
            </a:r>
            <a:r>
              <a:rPr lang="en" sz="1000"/>
              <a:t>      V</a:t>
            </a:r>
            <a:r>
              <a:rPr baseline="-25000" lang="en" sz="1000"/>
              <a:t>5 </a:t>
            </a:r>
            <a:r>
              <a:rPr lang="en" sz="1000"/>
              <a:t> </a:t>
            </a:r>
            <a:br>
              <a:rPr lang="en" sz="1000"/>
            </a:br>
            <a:r>
              <a:rPr lang="en" sz="1000"/>
              <a:t>              </a:t>
            </a:r>
            <a:br>
              <a:rPr lang="en" sz="1000"/>
            </a:br>
            <a:r>
              <a:rPr lang="en" sz="2400"/>
              <a:t>              </a:t>
            </a:r>
            <a:endParaRPr sz="2400"/>
          </a:p>
          <a:p>
            <a:pPr indent="0" lvl="0" marL="0" marR="0" rtl="0" algn="l">
              <a:lnSpc>
                <a:spcPct val="115000"/>
              </a:lnSpc>
              <a:spcBef>
                <a:spcPts val="1600"/>
              </a:spcBef>
              <a:spcAft>
                <a:spcPts val="0"/>
              </a:spcAft>
              <a:buNone/>
            </a:pPr>
            <a:br>
              <a:rPr lang="en" sz="2000"/>
            </a:br>
            <a:br>
              <a:rPr lang="en" sz="2000"/>
            </a:br>
            <a:br>
              <a:rPr lang="en" sz="2000"/>
            </a:br>
            <a:r>
              <a:rPr lang="en" sz="2000"/>
              <a:t>‘This’          ‘house’         ‘is’             ‘now’         ‘blue’       </a:t>
            </a:r>
            <a:endParaRPr sz="2000"/>
          </a:p>
          <a:p>
            <a:pPr indent="0" lvl="0" marL="457200" marR="0" rtl="0" algn="l">
              <a:lnSpc>
                <a:spcPct val="115000"/>
              </a:lnSpc>
              <a:spcBef>
                <a:spcPts val="1600"/>
              </a:spcBef>
              <a:spcAft>
                <a:spcPts val="0"/>
              </a:spcAft>
              <a:buNone/>
            </a:pPr>
            <a:r>
              <a:rPr lang="en" sz="2000"/>
              <a:t>                                   </a:t>
            </a:r>
            <a:br>
              <a:rPr b="1" lang="en" sz="2000"/>
            </a:br>
            <a:br>
              <a:rPr lang="en" sz="2000"/>
            </a:br>
            <a:br>
              <a:rPr lang="en" sz="2000"/>
            </a:br>
            <a:r>
              <a:rPr lang="en" sz="2000"/>
              <a:t>                                   </a:t>
            </a:r>
            <a:br>
              <a:rPr b="1" lang="en" sz="2000"/>
            </a:br>
            <a:br>
              <a:rPr lang="en" sz="2000"/>
            </a:br>
            <a:br>
              <a:rPr lang="en" sz="2000"/>
            </a:br>
            <a:br>
              <a:rPr lang="en" sz="2000"/>
            </a:br>
            <a:br>
              <a:rPr lang="en" sz="2000"/>
            </a:br>
            <a:br>
              <a:rPr lang="en" sz="2000"/>
            </a:br>
            <a:br>
              <a:rPr lang="en" sz="2000"/>
            </a:br>
            <a:br>
              <a:rPr lang="en" sz="2000"/>
            </a:br>
            <a:br>
              <a:rPr lang="en" sz="2000"/>
            </a:br>
            <a:endParaRPr sz="2000"/>
          </a:p>
          <a:p>
            <a:pPr indent="0" lvl="0" marL="0" rtl="0" algn="l">
              <a:spcBef>
                <a:spcPts val="1600"/>
              </a:spcBef>
              <a:spcAft>
                <a:spcPts val="0"/>
              </a:spcAft>
              <a:buNone/>
            </a:pPr>
            <a:r>
              <a:t/>
            </a:r>
            <a:endParaRPr sz="1600"/>
          </a:p>
          <a:p>
            <a:pPr indent="0" lvl="0" marL="457200" rtl="0" algn="l">
              <a:spcBef>
                <a:spcPts val="1600"/>
              </a:spcBef>
              <a:spcAft>
                <a:spcPts val="16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5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Self-Attention (Simplified!, 1-Layer)</a:t>
            </a:r>
            <a:endParaRPr/>
          </a:p>
        </p:txBody>
      </p:sp>
      <p:sp>
        <p:nvSpPr>
          <p:cNvPr id="515" name="Google Shape;515;p50"/>
          <p:cNvSpPr txBox="1"/>
          <p:nvPr>
            <p:ph idx="1" type="body"/>
          </p:nvPr>
        </p:nvSpPr>
        <p:spPr>
          <a:xfrm>
            <a:off x="2292900" y="2025325"/>
            <a:ext cx="7367700" cy="3354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sz="2000"/>
          </a:p>
          <a:p>
            <a:pPr indent="0" lvl="0" marL="0" marR="0" rtl="0" algn="l">
              <a:lnSpc>
                <a:spcPct val="115000"/>
              </a:lnSpc>
              <a:spcBef>
                <a:spcPts val="1600"/>
              </a:spcBef>
              <a:spcAft>
                <a:spcPts val="0"/>
              </a:spcAft>
              <a:buNone/>
            </a:pPr>
            <a:r>
              <a:rPr lang="en" sz="1000"/>
              <a:t>Q</a:t>
            </a:r>
            <a:r>
              <a:rPr baseline="-25000" lang="en" sz="1000"/>
              <a:t>1  </a:t>
            </a:r>
            <a:r>
              <a:rPr lang="en" sz="1000"/>
              <a:t>   K</a:t>
            </a:r>
            <a:r>
              <a:rPr baseline="-25000" lang="en" sz="1000"/>
              <a:t>1</a:t>
            </a:r>
            <a:r>
              <a:rPr lang="en" sz="1000"/>
              <a:t>     V</a:t>
            </a:r>
            <a:r>
              <a:rPr baseline="-25000" lang="en" sz="1000"/>
              <a:t>1 </a:t>
            </a:r>
            <a:r>
              <a:rPr lang="en" sz="1000"/>
              <a:t>              Q</a:t>
            </a:r>
            <a:r>
              <a:rPr baseline="-25000" lang="en" sz="1000"/>
              <a:t>2</a:t>
            </a:r>
            <a:r>
              <a:rPr lang="en" sz="1000"/>
              <a:t>      K</a:t>
            </a:r>
            <a:r>
              <a:rPr baseline="-25000" lang="en" sz="1000"/>
              <a:t>2</a:t>
            </a:r>
            <a:r>
              <a:rPr lang="en" sz="1000"/>
              <a:t>      V</a:t>
            </a:r>
            <a:r>
              <a:rPr baseline="-25000" lang="en" sz="1000"/>
              <a:t>2</a:t>
            </a:r>
            <a:r>
              <a:rPr baseline="30000" lang="en" sz="1000"/>
              <a:t> </a:t>
            </a:r>
            <a:r>
              <a:rPr lang="en" sz="1000"/>
              <a:t>             Q</a:t>
            </a:r>
            <a:r>
              <a:rPr baseline="-25000" lang="en" sz="1000"/>
              <a:t>3 </a:t>
            </a:r>
            <a:r>
              <a:rPr lang="en" sz="1000"/>
              <a:t>    K</a:t>
            </a:r>
            <a:r>
              <a:rPr baseline="-25000" lang="en" sz="1000"/>
              <a:t>3 </a:t>
            </a:r>
            <a:r>
              <a:rPr lang="en" sz="1000"/>
              <a:t>      V</a:t>
            </a:r>
            <a:r>
              <a:rPr baseline="-25000" lang="en" sz="1000"/>
              <a:t>3</a:t>
            </a:r>
            <a:r>
              <a:rPr lang="en" sz="1000"/>
              <a:t>             Q</a:t>
            </a:r>
            <a:r>
              <a:rPr baseline="-25000" lang="en" sz="1000"/>
              <a:t>4</a:t>
            </a:r>
            <a:r>
              <a:rPr lang="en" sz="1000"/>
              <a:t>      K</a:t>
            </a:r>
            <a:r>
              <a:rPr baseline="-25000" lang="en" sz="1000"/>
              <a:t>4</a:t>
            </a:r>
            <a:r>
              <a:rPr lang="en" sz="1000"/>
              <a:t>      V</a:t>
            </a:r>
            <a:r>
              <a:rPr baseline="-25000" lang="en" sz="1000"/>
              <a:t>4 </a:t>
            </a:r>
            <a:r>
              <a:rPr lang="en" sz="1000"/>
              <a:t>            Q</a:t>
            </a:r>
            <a:r>
              <a:rPr baseline="-25000" lang="en" sz="1000"/>
              <a:t>5</a:t>
            </a:r>
            <a:r>
              <a:rPr lang="en" sz="1000"/>
              <a:t>      K</a:t>
            </a:r>
            <a:r>
              <a:rPr baseline="-25000" lang="en" sz="1000"/>
              <a:t>5</a:t>
            </a:r>
            <a:r>
              <a:rPr lang="en" sz="1000"/>
              <a:t>      V</a:t>
            </a:r>
            <a:r>
              <a:rPr baseline="-25000" lang="en" sz="1000"/>
              <a:t>5 </a:t>
            </a:r>
            <a:r>
              <a:rPr lang="en" sz="1000"/>
              <a:t> </a:t>
            </a:r>
            <a:br>
              <a:rPr lang="en" sz="1000"/>
            </a:br>
            <a:r>
              <a:rPr lang="en" sz="1000"/>
              <a:t>              </a:t>
            </a:r>
            <a:br>
              <a:rPr lang="en" sz="1000"/>
            </a:br>
            <a:r>
              <a:rPr lang="en" sz="2400"/>
              <a:t>              </a:t>
            </a:r>
            <a:endParaRPr sz="2400"/>
          </a:p>
          <a:p>
            <a:pPr indent="0" lvl="0" marL="0" marR="0" rtl="0" algn="l">
              <a:lnSpc>
                <a:spcPct val="115000"/>
              </a:lnSpc>
              <a:spcBef>
                <a:spcPts val="1600"/>
              </a:spcBef>
              <a:spcAft>
                <a:spcPts val="0"/>
              </a:spcAft>
              <a:buNone/>
            </a:pPr>
            <a:br>
              <a:rPr lang="en" sz="2000"/>
            </a:br>
            <a:br>
              <a:rPr lang="en" sz="2000"/>
            </a:br>
            <a:br>
              <a:rPr lang="en" sz="2000"/>
            </a:br>
            <a:r>
              <a:rPr lang="en" sz="2000"/>
              <a:t>‘This’          ‘house’         ‘is’             ‘now’         ‘blue’       </a:t>
            </a:r>
            <a:endParaRPr sz="2000"/>
          </a:p>
          <a:p>
            <a:pPr indent="0" lvl="0" marL="457200" marR="0" rtl="0" algn="l">
              <a:lnSpc>
                <a:spcPct val="115000"/>
              </a:lnSpc>
              <a:spcBef>
                <a:spcPts val="1600"/>
              </a:spcBef>
              <a:spcAft>
                <a:spcPts val="0"/>
              </a:spcAft>
              <a:buNone/>
            </a:pPr>
            <a:r>
              <a:rPr lang="en" sz="2000"/>
              <a:t>                                   </a:t>
            </a:r>
            <a:br>
              <a:rPr b="1" lang="en" sz="2000"/>
            </a:br>
            <a:br>
              <a:rPr lang="en" sz="2000"/>
            </a:br>
            <a:br>
              <a:rPr lang="en" sz="2000"/>
            </a:br>
            <a:r>
              <a:rPr lang="en" sz="2000"/>
              <a:t>                                   </a:t>
            </a:r>
            <a:br>
              <a:rPr b="1" lang="en" sz="2000"/>
            </a:br>
            <a:br>
              <a:rPr lang="en" sz="2000"/>
            </a:br>
            <a:br>
              <a:rPr lang="en" sz="2000"/>
            </a:br>
            <a:br>
              <a:rPr lang="en" sz="2000"/>
            </a:br>
            <a:br>
              <a:rPr lang="en" sz="2000"/>
            </a:br>
            <a:br>
              <a:rPr lang="en" sz="2000"/>
            </a:br>
            <a:br>
              <a:rPr lang="en" sz="2000"/>
            </a:br>
            <a:br>
              <a:rPr lang="en" sz="2000"/>
            </a:br>
            <a:br>
              <a:rPr lang="en" sz="2000"/>
            </a:br>
            <a:endParaRPr sz="2000"/>
          </a:p>
          <a:p>
            <a:pPr indent="0" lvl="0" marL="0" rtl="0" algn="l">
              <a:spcBef>
                <a:spcPts val="1600"/>
              </a:spcBef>
              <a:spcAft>
                <a:spcPts val="0"/>
              </a:spcAft>
              <a:buNone/>
            </a:pPr>
            <a:r>
              <a:t/>
            </a:r>
            <a:endParaRPr sz="1600"/>
          </a:p>
          <a:p>
            <a:pPr indent="0" lvl="0" marL="457200" rtl="0" algn="l">
              <a:spcBef>
                <a:spcPts val="1600"/>
              </a:spcBef>
              <a:spcAft>
                <a:spcPts val="1600"/>
              </a:spcAft>
              <a:buNone/>
            </a:pPr>
            <a:r>
              <a:t/>
            </a:r>
            <a:endParaRPr/>
          </a:p>
        </p:txBody>
      </p:sp>
      <p:sp>
        <p:nvSpPr>
          <p:cNvPr id="516" name="Google Shape;516;p50"/>
          <p:cNvSpPr/>
          <p:nvPr/>
        </p:nvSpPr>
        <p:spPr>
          <a:xfrm>
            <a:off x="2584800" y="3476100"/>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1</a:t>
            </a:r>
            <a:endParaRPr sz="600"/>
          </a:p>
        </p:txBody>
      </p:sp>
      <p:sp>
        <p:nvSpPr>
          <p:cNvPr id="517" name="Google Shape;517;p50"/>
          <p:cNvSpPr/>
          <p:nvPr/>
        </p:nvSpPr>
        <p:spPr>
          <a:xfrm>
            <a:off x="2584800" y="368477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12</a:t>
            </a:r>
            <a:endParaRPr sz="600"/>
          </a:p>
        </p:txBody>
      </p:sp>
      <p:sp>
        <p:nvSpPr>
          <p:cNvPr id="518" name="Google Shape;518;p50"/>
          <p:cNvSpPr/>
          <p:nvPr/>
        </p:nvSpPr>
        <p:spPr>
          <a:xfrm>
            <a:off x="2584800" y="389086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3</a:t>
            </a:r>
            <a:endParaRPr sz="600"/>
          </a:p>
        </p:txBody>
      </p:sp>
      <p:sp>
        <p:nvSpPr>
          <p:cNvPr id="519" name="Google Shape;519;p50"/>
          <p:cNvSpPr/>
          <p:nvPr/>
        </p:nvSpPr>
        <p:spPr>
          <a:xfrm>
            <a:off x="2584800" y="4099539"/>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-1</a:t>
            </a:r>
            <a:endParaRPr sz="600"/>
          </a:p>
        </p:txBody>
      </p:sp>
      <p:sp>
        <p:nvSpPr>
          <p:cNvPr id="520" name="Google Shape;520;p50"/>
          <p:cNvSpPr/>
          <p:nvPr/>
        </p:nvSpPr>
        <p:spPr>
          <a:xfrm>
            <a:off x="3804000" y="368477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-5</a:t>
            </a:r>
            <a:endParaRPr sz="600"/>
          </a:p>
        </p:txBody>
      </p:sp>
      <p:sp>
        <p:nvSpPr>
          <p:cNvPr id="521" name="Google Shape;521;p50"/>
          <p:cNvSpPr/>
          <p:nvPr/>
        </p:nvSpPr>
        <p:spPr>
          <a:xfrm>
            <a:off x="3804000" y="389086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3</a:t>
            </a:r>
            <a:endParaRPr sz="600"/>
          </a:p>
        </p:txBody>
      </p:sp>
      <p:sp>
        <p:nvSpPr>
          <p:cNvPr id="522" name="Google Shape;522;p50"/>
          <p:cNvSpPr/>
          <p:nvPr/>
        </p:nvSpPr>
        <p:spPr>
          <a:xfrm>
            <a:off x="3804000" y="4099539"/>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3</a:t>
            </a:r>
            <a:endParaRPr sz="600"/>
          </a:p>
        </p:txBody>
      </p:sp>
      <p:sp>
        <p:nvSpPr>
          <p:cNvPr id="523" name="Google Shape;523;p50"/>
          <p:cNvSpPr/>
          <p:nvPr/>
        </p:nvSpPr>
        <p:spPr>
          <a:xfrm>
            <a:off x="5023200" y="368477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2</a:t>
            </a:r>
            <a:endParaRPr sz="600"/>
          </a:p>
        </p:txBody>
      </p:sp>
      <p:sp>
        <p:nvSpPr>
          <p:cNvPr id="524" name="Google Shape;524;p50"/>
          <p:cNvSpPr/>
          <p:nvPr/>
        </p:nvSpPr>
        <p:spPr>
          <a:xfrm>
            <a:off x="5023200" y="389086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-2</a:t>
            </a:r>
            <a:endParaRPr sz="600"/>
          </a:p>
        </p:txBody>
      </p:sp>
      <p:sp>
        <p:nvSpPr>
          <p:cNvPr id="525" name="Google Shape;525;p50"/>
          <p:cNvSpPr/>
          <p:nvPr/>
        </p:nvSpPr>
        <p:spPr>
          <a:xfrm>
            <a:off x="5023200" y="4099539"/>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7</a:t>
            </a:r>
            <a:endParaRPr sz="600"/>
          </a:p>
        </p:txBody>
      </p:sp>
      <p:sp>
        <p:nvSpPr>
          <p:cNvPr id="526" name="Google Shape;526;p50"/>
          <p:cNvSpPr/>
          <p:nvPr/>
        </p:nvSpPr>
        <p:spPr>
          <a:xfrm>
            <a:off x="6242400" y="368477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1</a:t>
            </a:r>
            <a:endParaRPr sz="600"/>
          </a:p>
        </p:txBody>
      </p:sp>
      <p:sp>
        <p:nvSpPr>
          <p:cNvPr id="527" name="Google Shape;527;p50"/>
          <p:cNvSpPr/>
          <p:nvPr/>
        </p:nvSpPr>
        <p:spPr>
          <a:xfrm>
            <a:off x="6242400" y="389086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-2</a:t>
            </a:r>
            <a:endParaRPr sz="600"/>
          </a:p>
        </p:txBody>
      </p:sp>
      <p:sp>
        <p:nvSpPr>
          <p:cNvPr id="528" name="Google Shape;528;p50"/>
          <p:cNvSpPr/>
          <p:nvPr/>
        </p:nvSpPr>
        <p:spPr>
          <a:xfrm>
            <a:off x="6242400" y="4099539"/>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-6</a:t>
            </a:r>
            <a:endParaRPr sz="600"/>
          </a:p>
        </p:txBody>
      </p:sp>
      <p:sp>
        <p:nvSpPr>
          <p:cNvPr id="529" name="Google Shape;529;p50"/>
          <p:cNvSpPr/>
          <p:nvPr/>
        </p:nvSpPr>
        <p:spPr>
          <a:xfrm>
            <a:off x="7461600" y="368477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-1</a:t>
            </a:r>
            <a:endParaRPr sz="600"/>
          </a:p>
        </p:txBody>
      </p:sp>
      <p:sp>
        <p:nvSpPr>
          <p:cNvPr id="530" name="Google Shape;530;p50"/>
          <p:cNvSpPr/>
          <p:nvPr/>
        </p:nvSpPr>
        <p:spPr>
          <a:xfrm>
            <a:off x="7461600" y="389086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12</a:t>
            </a:r>
            <a:endParaRPr sz="600"/>
          </a:p>
        </p:txBody>
      </p:sp>
      <p:sp>
        <p:nvSpPr>
          <p:cNvPr id="531" name="Google Shape;531;p50"/>
          <p:cNvSpPr/>
          <p:nvPr/>
        </p:nvSpPr>
        <p:spPr>
          <a:xfrm>
            <a:off x="7461600" y="4099539"/>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3</a:t>
            </a:r>
            <a:endParaRPr sz="600"/>
          </a:p>
        </p:txBody>
      </p:sp>
      <p:sp>
        <p:nvSpPr>
          <p:cNvPr id="532" name="Google Shape;532;p50"/>
          <p:cNvSpPr/>
          <p:nvPr/>
        </p:nvSpPr>
        <p:spPr>
          <a:xfrm>
            <a:off x="2277416" y="287775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1</a:t>
            </a:r>
            <a:endParaRPr sz="600"/>
          </a:p>
        </p:txBody>
      </p:sp>
      <p:sp>
        <p:nvSpPr>
          <p:cNvPr id="533" name="Google Shape;533;p50"/>
          <p:cNvSpPr/>
          <p:nvPr/>
        </p:nvSpPr>
        <p:spPr>
          <a:xfrm>
            <a:off x="2277416" y="3086430"/>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1</a:t>
            </a:r>
            <a:endParaRPr sz="600"/>
          </a:p>
        </p:txBody>
      </p:sp>
      <p:sp>
        <p:nvSpPr>
          <p:cNvPr id="534" name="Google Shape;534;p50"/>
          <p:cNvSpPr/>
          <p:nvPr/>
        </p:nvSpPr>
        <p:spPr>
          <a:xfrm>
            <a:off x="2582216" y="287775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-1</a:t>
            </a:r>
            <a:endParaRPr sz="600"/>
          </a:p>
        </p:txBody>
      </p:sp>
      <p:sp>
        <p:nvSpPr>
          <p:cNvPr id="535" name="Google Shape;535;p50"/>
          <p:cNvSpPr/>
          <p:nvPr/>
        </p:nvSpPr>
        <p:spPr>
          <a:xfrm>
            <a:off x="2582216" y="3086430"/>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3</a:t>
            </a:r>
            <a:endParaRPr sz="600"/>
          </a:p>
        </p:txBody>
      </p:sp>
      <p:sp>
        <p:nvSpPr>
          <p:cNvPr id="536" name="Google Shape;536;p50"/>
          <p:cNvSpPr/>
          <p:nvPr/>
        </p:nvSpPr>
        <p:spPr>
          <a:xfrm>
            <a:off x="2887016" y="287775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3</a:t>
            </a:r>
            <a:endParaRPr sz="600"/>
          </a:p>
        </p:txBody>
      </p:sp>
      <p:sp>
        <p:nvSpPr>
          <p:cNvPr id="537" name="Google Shape;537;p50"/>
          <p:cNvSpPr/>
          <p:nvPr/>
        </p:nvSpPr>
        <p:spPr>
          <a:xfrm>
            <a:off x="2887016" y="3086430"/>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-1</a:t>
            </a:r>
            <a:endParaRPr sz="600"/>
          </a:p>
        </p:txBody>
      </p:sp>
      <p:sp>
        <p:nvSpPr>
          <p:cNvPr id="538" name="Google Shape;538;p50"/>
          <p:cNvSpPr/>
          <p:nvPr/>
        </p:nvSpPr>
        <p:spPr>
          <a:xfrm>
            <a:off x="3496616" y="287775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2</a:t>
            </a:r>
            <a:endParaRPr sz="600"/>
          </a:p>
        </p:txBody>
      </p:sp>
      <p:sp>
        <p:nvSpPr>
          <p:cNvPr id="539" name="Google Shape;539;p50"/>
          <p:cNvSpPr/>
          <p:nvPr/>
        </p:nvSpPr>
        <p:spPr>
          <a:xfrm>
            <a:off x="3496616" y="3086430"/>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-1</a:t>
            </a:r>
            <a:endParaRPr sz="600"/>
          </a:p>
        </p:txBody>
      </p:sp>
      <p:sp>
        <p:nvSpPr>
          <p:cNvPr id="540" name="Google Shape;540;p50"/>
          <p:cNvSpPr/>
          <p:nvPr/>
        </p:nvSpPr>
        <p:spPr>
          <a:xfrm>
            <a:off x="3801416" y="287775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1</a:t>
            </a:r>
            <a:endParaRPr sz="600"/>
          </a:p>
        </p:txBody>
      </p:sp>
      <p:sp>
        <p:nvSpPr>
          <p:cNvPr id="541" name="Google Shape;541;p50"/>
          <p:cNvSpPr/>
          <p:nvPr/>
        </p:nvSpPr>
        <p:spPr>
          <a:xfrm>
            <a:off x="3801416" y="3086430"/>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1</a:t>
            </a:r>
            <a:endParaRPr sz="600"/>
          </a:p>
        </p:txBody>
      </p:sp>
      <p:sp>
        <p:nvSpPr>
          <p:cNvPr id="542" name="Google Shape;542;p50"/>
          <p:cNvSpPr/>
          <p:nvPr/>
        </p:nvSpPr>
        <p:spPr>
          <a:xfrm>
            <a:off x="4106216" y="287775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-1</a:t>
            </a:r>
            <a:endParaRPr sz="600"/>
          </a:p>
        </p:txBody>
      </p:sp>
      <p:sp>
        <p:nvSpPr>
          <p:cNvPr id="543" name="Google Shape;543;p50"/>
          <p:cNvSpPr/>
          <p:nvPr/>
        </p:nvSpPr>
        <p:spPr>
          <a:xfrm>
            <a:off x="4106216" y="3086430"/>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-1</a:t>
            </a:r>
            <a:endParaRPr sz="600"/>
          </a:p>
        </p:txBody>
      </p:sp>
      <p:sp>
        <p:nvSpPr>
          <p:cNvPr id="544" name="Google Shape;544;p50"/>
          <p:cNvSpPr/>
          <p:nvPr/>
        </p:nvSpPr>
        <p:spPr>
          <a:xfrm>
            <a:off x="4715816" y="287775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4</a:t>
            </a:r>
            <a:endParaRPr sz="600"/>
          </a:p>
        </p:txBody>
      </p:sp>
      <p:sp>
        <p:nvSpPr>
          <p:cNvPr id="545" name="Google Shape;545;p50"/>
          <p:cNvSpPr/>
          <p:nvPr/>
        </p:nvSpPr>
        <p:spPr>
          <a:xfrm>
            <a:off x="4715816" y="3086430"/>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1</a:t>
            </a:r>
            <a:endParaRPr sz="600"/>
          </a:p>
        </p:txBody>
      </p:sp>
      <p:sp>
        <p:nvSpPr>
          <p:cNvPr id="546" name="Google Shape;546;p50"/>
          <p:cNvSpPr/>
          <p:nvPr/>
        </p:nvSpPr>
        <p:spPr>
          <a:xfrm>
            <a:off x="5020616" y="287775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-2</a:t>
            </a:r>
            <a:endParaRPr sz="600"/>
          </a:p>
        </p:txBody>
      </p:sp>
      <p:sp>
        <p:nvSpPr>
          <p:cNvPr id="547" name="Google Shape;547;p50"/>
          <p:cNvSpPr/>
          <p:nvPr/>
        </p:nvSpPr>
        <p:spPr>
          <a:xfrm>
            <a:off x="5020616" y="3086430"/>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-4</a:t>
            </a:r>
            <a:endParaRPr sz="600"/>
          </a:p>
        </p:txBody>
      </p:sp>
      <p:sp>
        <p:nvSpPr>
          <p:cNvPr id="548" name="Google Shape;548;p50"/>
          <p:cNvSpPr/>
          <p:nvPr/>
        </p:nvSpPr>
        <p:spPr>
          <a:xfrm>
            <a:off x="5325416" y="287775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2</a:t>
            </a:r>
            <a:endParaRPr sz="600"/>
          </a:p>
        </p:txBody>
      </p:sp>
      <p:sp>
        <p:nvSpPr>
          <p:cNvPr id="549" name="Google Shape;549;p50"/>
          <p:cNvSpPr/>
          <p:nvPr/>
        </p:nvSpPr>
        <p:spPr>
          <a:xfrm>
            <a:off x="5325416" y="3086430"/>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4</a:t>
            </a:r>
            <a:endParaRPr sz="600"/>
          </a:p>
        </p:txBody>
      </p:sp>
      <p:sp>
        <p:nvSpPr>
          <p:cNvPr id="550" name="Google Shape;550;p50"/>
          <p:cNvSpPr/>
          <p:nvPr/>
        </p:nvSpPr>
        <p:spPr>
          <a:xfrm>
            <a:off x="5935016" y="287775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4</a:t>
            </a:r>
            <a:endParaRPr sz="600"/>
          </a:p>
        </p:txBody>
      </p:sp>
      <p:sp>
        <p:nvSpPr>
          <p:cNvPr id="551" name="Google Shape;551;p50"/>
          <p:cNvSpPr/>
          <p:nvPr/>
        </p:nvSpPr>
        <p:spPr>
          <a:xfrm>
            <a:off x="5935016" y="3086430"/>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2</a:t>
            </a:r>
            <a:endParaRPr sz="600"/>
          </a:p>
        </p:txBody>
      </p:sp>
      <p:sp>
        <p:nvSpPr>
          <p:cNvPr id="552" name="Google Shape;552;p50"/>
          <p:cNvSpPr/>
          <p:nvPr/>
        </p:nvSpPr>
        <p:spPr>
          <a:xfrm>
            <a:off x="6239816" y="287775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-1</a:t>
            </a:r>
            <a:endParaRPr sz="600"/>
          </a:p>
        </p:txBody>
      </p:sp>
      <p:sp>
        <p:nvSpPr>
          <p:cNvPr id="553" name="Google Shape;553;p50"/>
          <p:cNvSpPr/>
          <p:nvPr/>
        </p:nvSpPr>
        <p:spPr>
          <a:xfrm>
            <a:off x="6239816" y="3086430"/>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1</a:t>
            </a:r>
            <a:endParaRPr sz="600"/>
          </a:p>
        </p:txBody>
      </p:sp>
      <p:sp>
        <p:nvSpPr>
          <p:cNvPr id="554" name="Google Shape;554;p50"/>
          <p:cNvSpPr/>
          <p:nvPr/>
        </p:nvSpPr>
        <p:spPr>
          <a:xfrm>
            <a:off x="6544616" y="287775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2</a:t>
            </a:r>
            <a:endParaRPr sz="600"/>
          </a:p>
        </p:txBody>
      </p:sp>
      <p:sp>
        <p:nvSpPr>
          <p:cNvPr id="555" name="Google Shape;555;p50"/>
          <p:cNvSpPr/>
          <p:nvPr/>
        </p:nvSpPr>
        <p:spPr>
          <a:xfrm>
            <a:off x="6544616" y="3086430"/>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-4</a:t>
            </a:r>
            <a:endParaRPr sz="600"/>
          </a:p>
        </p:txBody>
      </p:sp>
      <p:sp>
        <p:nvSpPr>
          <p:cNvPr id="556" name="Google Shape;556;p50"/>
          <p:cNvSpPr/>
          <p:nvPr/>
        </p:nvSpPr>
        <p:spPr>
          <a:xfrm>
            <a:off x="7154216" y="287775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2</a:t>
            </a:r>
            <a:endParaRPr sz="600"/>
          </a:p>
        </p:txBody>
      </p:sp>
      <p:sp>
        <p:nvSpPr>
          <p:cNvPr id="557" name="Google Shape;557;p50"/>
          <p:cNvSpPr/>
          <p:nvPr/>
        </p:nvSpPr>
        <p:spPr>
          <a:xfrm>
            <a:off x="7154216" y="3086430"/>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-5</a:t>
            </a:r>
            <a:endParaRPr sz="600"/>
          </a:p>
        </p:txBody>
      </p:sp>
      <p:sp>
        <p:nvSpPr>
          <p:cNvPr id="558" name="Google Shape;558;p50"/>
          <p:cNvSpPr/>
          <p:nvPr/>
        </p:nvSpPr>
        <p:spPr>
          <a:xfrm>
            <a:off x="7459016" y="287775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2</a:t>
            </a:r>
            <a:endParaRPr sz="600"/>
          </a:p>
        </p:txBody>
      </p:sp>
      <p:sp>
        <p:nvSpPr>
          <p:cNvPr id="559" name="Google Shape;559;p50"/>
          <p:cNvSpPr/>
          <p:nvPr/>
        </p:nvSpPr>
        <p:spPr>
          <a:xfrm>
            <a:off x="7459016" y="3086430"/>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1</a:t>
            </a:r>
            <a:endParaRPr sz="600"/>
          </a:p>
        </p:txBody>
      </p:sp>
      <p:sp>
        <p:nvSpPr>
          <p:cNvPr id="560" name="Google Shape;560;p50"/>
          <p:cNvSpPr/>
          <p:nvPr/>
        </p:nvSpPr>
        <p:spPr>
          <a:xfrm>
            <a:off x="7763816" y="287775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-2</a:t>
            </a:r>
            <a:endParaRPr sz="600"/>
          </a:p>
        </p:txBody>
      </p:sp>
      <p:sp>
        <p:nvSpPr>
          <p:cNvPr id="561" name="Google Shape;561;p50"/>
          <p:cNvSpPr/>
          <p:nvPr/>
        </p:nvSpPr>
        <p:spPr>
          <a:xfrm>
            <a:off x="7763816" y="3086430"/>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1</a:t>
            </a:r>
            <a:endParaRPr sz="600"/>
          </a:p>
        </p:txBody>
      </p:sp>
      <p:sp>
        <p:nvSpPr>
          <p:cNvPr id="562" name="Google Shape;562;p50"/>
          <p:cNvSpPr/>
          <p:nvPr/>
        </p:nvSpPr>
        <p:spPr>
          <a:xfrm>
            <a:off x="3804000" y="3476100"/>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-2</a:t>
            </a:r>
            <a:endParaRPr sz="600"/>
          </a:p>
        </p:txBody>
      </p:sp>
      <p:sp>
        <p:nvSpPr>
          <p:cNvPr id="563" name="Google Shape;563;p50"/>
          <p:cNvSpPr/>
          <p:nvPr/>
        </p:nvSpPr>
        <p:spPr>
          <a:xfrm>
            <a:off x="5023200" y="3476100"/>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2</a:t>
            </a:r>
            <a:endParaRPr sz="600"/>
          </a:p>
        </p:txBody>
      </p:sp>
      <p:sp>
        <p:nvSpPr>
          <p:cNvPr id="564" name="Google Shape;564;p50"/>
          <p:cNvSpPr/>
          <p:nvPr/>
        </p:nvSpPr>
        <p:spPr>
          <a:xfrm>
            <a:off x="6242400" y="3476100"/>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2</a:t>
            </a:r>
            <a:endParaRPr sz="600"/>
          </a:p>
        </p:txBody>
      </p:sp>
      <p:sp>
        <p:nvSpPr>
          <p:cNvPr id="565" name="Google Shape;565;p50"/>
          <p:cNvSpPr/>
          <p:nvPr/>
        </p:nvSpPr>
        <p:spPr>
          <a:xfrm>
            <a:off x="7461600" y="3476100"/>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7</a:t>
            </a:r>
            <a:endParaRPr sz="600"/>
          </a:p>
        </p:txBody>
      </p:sp>
      <p:sp>
        <p:nvSpPr>
          <p:cNvPr id="566" name="Google Shape;566;p50"/>
          <p:cNvSpPr/>
          <p:nvPr/>
        </p:nvSpPr>
        <p:spPr>
          <a:xfrm flipH="1" rot="10800000">
            <a:off x="3613075" y="2230300"/>
            <a:ext cx="1609500" cy="371400"/>
          </a:xfrm>
          <a:prstGeom prst="curvedUpArrow">
            <a:avLst>
              <a:gd fmla="val 25000" name="adj1"/>
              <a:gd fmla="val 50000" name="adj2"/>
              <a:gd fmla="val 25000" name="adj3"/>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0"/>
          <p:cNvSpPr/>
          <p:nvPr/>
        </p:nvSpPr>
        <p:spPr>
          <a:xfrm flipH="1" rot="10800000">
            <a:off x="3613075" y="2146300"/>
            <a:ext cx="2813700" cy="455400"/>
          </a:xfrm>
          <a:prstGeom prst="curvedUpArrow">
            <a:avLst>
              <a:gd fmla="val 25000" name="adj1"/>
              <a:gd fmla="val 50000" name="adj2"/>
              <a:gd fmla="val 25000" name="adj3"/>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0"/>
          <p:cNvSpPr/>
          <p:nvPr/>
        </p:nvSpPr>
        <p:spPr>
          <a:xfrm flipH="1" rot="10800000">
            <a:off x="3613075" y="2022400"/>
            <a:ext cx="4051800" cy="579300"/>
          </a:xfrm>
          <a:prstGeom prst="curvedUpArrow">
            <a:avLst>
              <a:gd fmla="val 25000" name="adj1"/>
              <a:gd fmla="val 50000" name="adj2"/>
              <a:gd fmla="val 25000" name="adj3"/>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0"/>
          <p:cNvSpPr/>
          <p:nvPr/>
        </p:nvSpPr>
        <p:spPr>
          <a:xfrm rot="10800000">
            <a:off x="2622775" y="2230300"/>
            <a:ext cx="990300" cy="371400"/>
          </a:xfrm>
          <a:prstGeom prst="curvedUpArrow">
            <a:avLst>
              <a:gd fmla="val 25000" name="adj1"/>
              <a:gd fmla="val 50000" name="adj2"/>
              <a:gd fmla="val 25000" name="adj3"/>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0"/>
          <p:cNvSpPr/>
          <p:nvPr/>
        </p:nvSpPr>
        <p:spPr>
          <a:xfrm>
            <a:off x="2698975" y="1727300"/>
            <a:ext cx="797700" cy="455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Q</a:t>
            </a:r>
            <a:r>
              <a:rPr baseline="-25000" lang="en" sz="600"/>
              <a:t>2</a:t>
            </a:r>
            <a:r>
              <a:rPr lang="en" sz="600"/>
              <a:t> K</a:t>
            </a:r>
            <a:r>
              <a:rPr baseline="-25000" lang="en" sz="600"/>
              <a:t>1</a:t>
            </a:r>
            <a:r>
              <a:rPr lang="en" sz="600"/>
              <a:t> = -5</a:t>
            </a:r>
            <a:endParaRPr sz="600"/>
          </a:p>
        </p:txBody>
      </p:sp>
      <p:sp>
        <p:nvSpPr>
          <p:cNvPr id="571" name="Google Shape;571;p50"/>
          <p:cNvSpPr/>
          <p:nvPr/>
        </p:nvSpPr>
        <p:spPr>
          <a:xfrm>
            <a:off x="3994375" y="2260700"/>
            <a:ext cx="797700" cy="455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Q</a:t>
            </a:r>
            <a:r>
              <a:rPr baseline="-25000" lang="en" sz="600"/>
              <a:t>2</a:t>
            </a:r>
            <a:r>
              <a:rPr lang="en" sz="600"/>
              <a:t> K</a:t>
            </a:r>
            <a:r>
              <a:rPr baseline="-25000" lang="en" sz="600"/>
              <a:t>3</a:t>
            </a:r>
            <a:r>
              <a:rPr lang="en" sz="600"/>
              <a:t> = 0</a:t>
            </a:r>
            <a:endParaRPr sz="600"/>
          </a:p>
        </p:txBody>
      </p:sp>
      <p:sp>
        <p:nvSpPr>
          <p:cNvPr id="572" name="Google Shape;572;p50"/>
          <p:cNvSpPr/>
          <p:nvPr/>
        </p:nvSpPr>
        <p:spPr>
          <a:xfrm>
            <a:off x="5365975" y="2260700"/>
            <a:ext cx="797700" cy="455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Q</a:t>
            </a:r>
            <a:r>
              <a:rPr baseline="-25000" lang="en" sz="600"/>
              <a:t>2</a:t>
            </a:r>
            <a:r>
              <a:rPr lang="en" sz="600"/>
              <a:t> K</a:t>
            </a:r>
            <a:r>
              <a:rPr baseline="-25000" lang="en" sz="600"/>
              <a:t>4</a:t>
            </a:r>
            <a:r>
              <a:rPr lang="en" sz="600"/>
              <a:t> = -3</a:t>
            </a:r>
            <a:endParaRPr sz="600"/>
          </a:p>
        </p:txBody>
      </p:sp>
      <p:sp>
        <p:nvSpPr>
          <p:cNvPr id="573" name="Google Shape;573;p50"/>
          <p:cNvSpPr/>
          <p:nvPr/>
        </p:nvSpPr>
        <p:spPr>
          <a:xfrm>
            <a:off x="7728175" y="2260700"/>
            <a:ext cx="797700" cy="455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Q</a:t>
            </a:r>
            <a:r>
              <a:rPr baseline="-25000" lang="en" sz="600"/>
              <a:t>2</a:t>
            </a:r>
            <a:r>
              <a:rPr lang="en" sz="600"/>
              <a:t> K</a:t>
            </a:r>
            <a:r>
              <a:rPr baseline="-25000" lang="en" sz="600"/>
              <a:t>5</a:t>
            </a:r>
            <a:r>
              <a:rPr lang="en" sz="600"/>
              <a:t> = 3</a:t>
            </a:r>
            <a:endParaRPr sz="600"/>
          </a:p>
        </p:txBody>
      </p:sp>
      <p:sp>
        <p:nvSpPr>
          <p:cNvPr id="574" name="Google Shape;574;p50"/>
          <p:cNvSpPr/>
          <p:nvPr/>
        </p:nvSpPr>
        <p:spPr>
          <a:xfrm>
            <a:off x="3537175" y="1727300"/>
            <a:ext cx="797700" cy="455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Q</a:t>
            </a:r>
            <a:r>
              <a:rPr baseline="-25000" lang="en" sz="600"/>
              <a:t>2</a:t>
            </a:r>
            <a:r>
              <a:rPr lang="en" sz="600"/>
              <a:t> K</a:t>
            </a:r>
            <a:r>
              <a:rPr baseline="-25000" lang="en" sz="600"/>
              <a:t>2</a:t>
            </a:r>
            <a:r>
              <a:rPr lang="en" sz="600"/>
              <a:t> = 1</a:t>
            </a:r>
            <a:endParaRPr sz="600"/>
          </a:p>
        </p:txBody>
      </p:sp>
      <p:sp>
        <p:nvSpPr>
          <p:cNvPr id="575" name="Google Shape;575;p50"/>
          <p:cNvSpPr/>
          <p:nvPr/>
        </p:nvSpPr>
        <p:spPr>
          <a:xfrm flipH="1" rot="10800000">
            <a:off x="3613075" y="2437000"/>
            <a:ext cx="365700" cy="164700"/>
          </a:xfrm>
          <a:prstGeom prst="curvedUpArrow">
            <a:avLst>
              <a:gd fmla="val 25000" name="adj1"/>
              <a:gd fmla="val 50000" name="adj2"/>
              <a:gd fmla="val 25000" name="adj3"/>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0"/>
          <p:cNvSpPr txBox="1"/>
          <p:nvPr/>
        </p:nvSpPr>
        <p:spPr>
          <a:xfrm>
            <a:off x="-156375" y="3606725"/>
            <a:ext cx="2476200" cy="21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latin typeface="Open Sans"/>
                <a:ea typeface="Open Sans"/>
                <a:cs typeface="Open Sans"/>
                <a:sym typeface="Open Sans"/>
              </a:rPr>
              <a:t>Embedding E</a:t>
            </a:r>
            <a:br>
              <a:rPr b="1" i="1" lang="en">
                <a:latin typeface="Open Sans"/>
                <a:ea typeface="Open Sans"/>
                <a:cs typeface="Open Sans"/>
                <a:sym typeface="Open Sans"/>
              </a:rPr>
            </a:br>
            <a:r>
              <a:rPr i="1" lang="en">
                <a:latin typeface="Open Sans"/>
                <a:ea typeface="Open Sans"/>
                <a:cs typeface="Open Sans"/>
                <a:sym typeface="Open Sans"/>
              </a:rPr>
              <a:t>(from Token + Position)</a:t>
            </a:r>
            <a:endParaRPr i="1">
              <a:latin typeface="Open Sans"/>
              <a:ea typeface="Open Sans"/>
              <a:cs typeface="Open Sans"/>
              <a:sym typeface="Open Sans"/>
            </a:endParaRPr>
          </a:p>
        </p:txBody>
      </p:sp>
      <p:sp>
        <p:nvSpPr>
          <p:cNvPr id="577" name="Google Shape;577;p50"/>
          <p:cNvSpPr txBox="1"/>
          <p:nvPr/>
        </p:nvSpPr>
        <p:spPr>
          <a:xfrm>
            <a:off x="-47350" y="2692325"/>
            <a:ext cx="2188200" cy="21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latin typeface="Open Sans"/>
                <a:ea typeface="Open Sans"/>
                <a:cs typeface="Open Sans"/>
                <a:sym typeface="Open Sans"/>
              </a:rPr>
              <a:t>Queries, Keys, Values</a:t>
            </a:r>
            <a:r>
              <a:rPr i="1" lang="en">
                <a:latin typeface="Open Sans"/>
                <a:ea typeface="Open Sans"/>
                <a:cs typeface="Open Sans"/>
                <a:sym typeface="Open Sans"/>
              </a:rPr>
              <a:t> </a:t>
            </a:r>
            <a:br>
              <a:rPr i="1" lang="en">
                <a:latin typeface="Open Sans"/>
                <a:ea typeface="Open Sans"/>
                <a:cs typeface="Open Sans"/>
                <a:sym typeface="Open Sans"/>
              </a:rPr>
            </a:br>
            <a:r>
              <a:rPr i="1" lang="en">
                <a:latin typeface="Open Sans"/>
                <a:ea typeface="Open Sans"/>
                <a:cs typeface="Open Sans"/>
                <a:sym typeface="Open Sans"/>
              </a:rPr>
              <a:t>(E x W</a:t>
            </a:r>
            <a:r>
              <a:rPr baseline="30000" i="1" lang="en">
                <a:latin typeface="Open Sans"/>
                <a:ea typeface="Open Sans"/>
                <a:cs typeface="Open Sans"/>
                <a:sym typeface="Open Sans"/>
              </a:rPr>
              <a:t>Q</a:t>
            </a:r>
            <a:r>
              <a:rPr i="1" lang="en">
                <a:latin typeface="Open Sans"/>
                <a:ea typeface="Open Sans"/>
                <a:cs typeface="Open Sans"/>
                <a:sym typeface="Open Sans"/>
              </a:rPr>
              <a:t>, </a:t>
            </a:r>
            <a:r>
              <a:rPr i="1" lang="en">
                <a:solidFill>
                  <a:schemeClr val="dk1"/>
                </a:solidFill>
                <a:latin typeface="Open Sans"/>
                <a:ea typeface="Open Sans"/>
                <a:cs typeface="Open Sans"/>
                <a:sym typeface="Open Sans"/>
              </a:rPr>
              <a:t> E x W</a:t>
            </a:r>
            <a:r>
              <a:rPr baseline="30000" i="1" lang="en">
                <a:solidFill>
                  <a:schemeClr val="dk1"/>
                </a:solidFill>
                <a:latin typeface="Open Sans"/>
                <a:ea typeface="Open Sans"/>
                <a:cs typeface="Open Sans"/>
                <a:sym typeface="Open Sans"/>
              </a:rPr>
              <a:t>K</a:t>
            </a:r>
            <a:r>
              <a:rPr i="1" lang="en">
                <a:latin typeface="Open Sans"/>
                <a:ea typeface="Open Sans"/>
                <a:cs typeface="Open Sans"/>
                <a:sym typeface="Open Sans"/>
              </a:rPr>
              <a:t>, …)</a:t>
            </a:r>
            <a:endParaRPr i="1">
              <a:latin typeface="Open Sans"/>
              <a:ea typeface="Open Sans"/>
              <a:cs typeface="Open Sans"/>
              <a:sym typeface="Open Sans"/>
            </a:endParaRPr>
          </a:p>
        </p:txBody>
      </p:sp>
      <p:sp>
        <p:nvSpPr>
          <p:cNvPr id="578" name="Google Shape;578;p50"/>
          <p:cNvSpPr txBox="1"/>
          <p:nvPr/>
        </p:nvSpPr>
        <p:spPr>
          <a:xfrm>
            <a:off x="-156375" y="4597325"/>
            <a:ext cx="2476200" cy="21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latin typeface="Open Sans"/>
                <a:ea typeface="Open Sans"/>
                <a:cs typeface="Open Sans"/>
                <a:sym typeface="Open Sans"/>
              </a:rPr>
              <a:t>Sentence</a:t>
            </a:r>
            <a:endParaRPr b="1" i="1">
              <a:latin typeface="Open Sans"/>
              <a:ea typeface="Open Sans"/>
              <a:cs typeface="Open Sans"/>
              <a:sym typeface="Open Sans"/>
            </a:endParaRPr>
          </a:p>
        </p:txBody>
      </p:sp>
      <p:sp>
        <p:nvSpPr>
          <p:cNvPr id="579" name="Google Shape;579;p50"/>
          <p:cNvSpPr txBox="1"/>
          <p:nvPr/>
        </p:nvSpPr>
        <p:spPr>
          <a:xfrm>
            <a:off x="304800" y="1092125"/>
            <a:ext cx="1515600" cy="21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latin typeface="Open Sans"/>
                <a:ea typeface="Open Sans"/>
                <a:cs typeface="Open Sans"/>
                <a:sym typeface="Open Sans"/>
              </a:rPr>
              <a:t>Self-Attention Vectors</a:t>
            </a:r>
            <a:endParaRPr i="1">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5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Self-Attention (Simplified!, 1-Layer)</a:t>
            </a:r>
            <a:endParaRPr/>
          </a:p>
        </p:txBody>
      </p:sp>
      <p:sp>
        <p:nvSpPr>
          <p:cNvPr id="585" name="Google Shape;585;p51"/>
          <p:cNvSpPr/>
          <p:nvPr/>
        </p:nvSpPr>
        <p:spPr>
          <a:xfrm>
            <a:off x="2584800" y="3476100"/>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1</a:t>
            </a:r>
            <a:endParaRPr sz="600"/>
          </a:p>
        </p:txBody>
      </p:sp>
      <p:sp>
        <p:nvSpPr>
          <p:cNvPr id="586" name="Google Shape;586;p51"/>
          <p:cNvSpPr/>
          <p:nvPr/>
        </p:nvSpPr>
        <p:spPr>
          <a:xfrm>
            <a:off x="2584800" y="368477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12</a:t>
            </a:r>
            <a:endParaRPr sz="600"/>
          </a:p>
        </p:txBody>
      </p:sp>
      <p:sp>
        <p:nvSpPr>
          <p:cNvPr id="587" name="Google Shape;587;p51"/>
          <p:cNvSpPr/>
          <p:nvPr/>
        </p:nvSpPr>
        <p:spPr>
          <a:xfrm>
            <a:off x="2584800" y="389086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3</a:t>
            </a:r>
            <a:endParaRPr sz="600"/>
          </a:p>
        </p:txBody>
      </p:sp>
      <p:sp>
        <p:nvSpPr>
          <p:cNvPr id="588" name="Google Shape;588;p51"/>
          <p:cNvSpPr/>
          <p:nvPr/>
        </p:nvSpPr>
        <p:spPr>
          <a:xfrm>
            <a:off x="2584800" y="4099539"/>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-1</a:t>
            </a:r>
            <a:endParaRPr sz="600"/>
          </a:p>
        </p:txBody>
      </p:sp>
      <p:sp>
        <p:nvSpPr>
          <p:cNvPr id="589" name="Google Shape;589;p51"/>
          <p:cNvSpPr/>
          <p:nvPr/>
        </p:nvSpPr>
        <p:spPr>
          <a:xfrm>
            <a:off x="3804000" y="368477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-5</a:t>
            </a:r>
            <a:endParaRPr sz="600"/>
          </a:p>
        </p:txBody>
      </p:sp>
      <p:sp>
        <p:nvSpPr>
          <p:cNvPr id="590" name="Google Shape;590;p51"/>
          <p:cNvSpPr/>
          <p:nvPr/>
        </p:nvSpPr>
        <p:spPr>
          <a:xfrm>
            <a:off x="3804000" y="389086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3</a:t>
            </a:r>
            <a:endParaRPr sz="600"/>
          </a:p>
        </p:txBody>
      </p:sp>
      <p:sp>
        <p:nvSpPr>
          <p:cNvPr id="591" name="Google Shape;591;p51"/>
          <p:cNvSpPr/>
          <p:nvPr/>
        </p:nvSpPr>
        <p:spPr>
          <a:xfrm>
            <a:off x="3804000" y="4099539"/>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3</a:t>
            </a:r>
            <a:endParaRPr sz="600"/>
          </a:p>
        </p:txBody>
      </p:sp>
      <p:sp>
        <p:nvSpPr>
          <p:cNvPr id="592" name="Google Shape;592;p51"/>
          <p:cNvSpPr/>
          <p:nvPr/>
        </p:nvSpPr>
        <p:spPr>
          <a:xfrm>
            <a:off x="5023200" y="368477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2</a:t>
            </a:r>
            <a:endParaRPr sz="600"/>
          </a:p>
        </p:txBody>
      </p:sp>
      <p:sp>
        <p:nvSpPr>
          <p:cNvPr id="593" name="Google Shape;593;p51"/>
          <p:cNvSpPr/>
          <p:nvPr/>
        </p:nvSpPr>
        <p:spPr>
          <a:xfrm>
            <a:off x="5023200" y="389086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-2</a:t>
            </a:r>
            <a:endParaRPr sz="600"/>
          </a:p>
        </p:txBody>
      </p:sp>
      <p:sp>
        <p:nvSpPr>
          <p:cNvPr id="594" name="Google Shape;594;p51"/>
          <p:cNvSpPr/>
          <p:nvPr/>
        </p:nvSpPr>
        <p:spPr>
          <a:xfrm>
            <a:off x="5023200" y="4099539"/>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7</a:t>
            </a:r>
            <a:endParaRPr sz="600"/>
          </a:p>
        </p:txBody>
      </p:sp>
      <p:sp>
        <p:nvSpPr>
          <p:cNvPr id="595" name="Google Shape;595;p51"/>
          <p:cNvSpPr/>
          <p:nvPr/>
        </p:nvSpPr>
        <p:spPr>
          <a:xfrm>
            <a:off x="6242400" y="368477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1</a:t>
            </a:r>
            <a:endParaRPr sz="600"/>
          </a:p>
        </p:txBody>
      </p:sp>
      <p:sp>
        <p:nvSpPr>
          <p:cNvPr id="596" name="Google Shape;596;p51"/>
          <p:cNvSpPr/>
          <p:nvPr/>
        </p:nvSpPr>
        <p:spPr>
          <a:xfrm>
            <a:off x="6242400" y="389086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-2</a:t>
            </a:r>
            <a:endParaRPr sz="600"/>
          </a:p>
        </p:txBody>
      </p:sp>
      <p:sp>
        <p:nvSpPr>
          <p:cNvPr id="597" name="Google Shape;597;p51"/>
          <p:cNvSpPr/>
          <p:nvPr/>
        </p:nvSpPr>
        <p:spPr>
          <a:xfrm>
            <a:off x="6242400" y="4099539"/>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-6</a:t>
            </a:r>
            <a:endParaRPr sz="600"/>
          </a:p>
        </p:txBody>
      </p:sp>
      <p:sp>
        <p:nvSpPr>
          <p:cNvPr id="598" name="Google Shape;598;p51"/>
          <p:cNvSpPr/>
          <p:nvPr/>
        </p:nvSpPr>
        <p:spPr>
          <a:xfrm>
            <a:off x="7461600" y="368477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-1</a:t>
            </a:r>
            <a:endParaRPr sz="600"/>
          </a:p>
        </p:txBody>
      </p:sp>
      <p:sp>
        <p:nvSpPr>
          <p:cNvPr id="599" name="Google Shape;599;p51"/>
          <p:cNvSpPr/>
          <p:nvPr/>
        </p:nvSpPr>
        <p:spPr>
          <a:xfrm>
            <a:off x="7461600" y="389086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12</a:t>
            </a:r>
            <a:endParaRPr sz="600"/>
          </a:p>
        </p:txBody>
      </p:sp>
      <p:sp>
        <p:nvSpPr>
          <p:cNvPr id="600" name="Google Shape;600;p51"/>
          <p:cNvSpPr/>
          <p:nvPr/>
        </p:nvSpPr>
        <p:spPr>
          <a:xfrm>
            <a:off x="7461600" y="4099539"/>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3</a:t>
            </a:r>
            <a:endParaRPr sz="600"/>
          </a:p>
        </p:txBody>
      </p:sp>
      <p:sp>
        <p:nvSpPr>
          <p:cNvPr id="601" name="Google Shape;601;p51"/>
          <p:cNvSpPr/>
          <p:nvPr/>
        </p:nvSpPr>
        <p:spPr>
          <a:xfrm>
            <a:off x="2277416" y="287775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1</a:t>
            </a:r>
            <a:endParaRPr sz="600"/>
          </a:p>
        </p:txBody>
      </p:sp>
      <p:sp>
        <p:nvSpPr>
          <p:cNvPr id="602" name="Google Shape;602;p51"/>
          <p:cNvSpPr/>
          <p:nvPr/>
        </p:nvSpPr>
        <p:spPr>
          <a:xfrm>
            <a:off x="2277416" y="3086430"/>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1</a:t>
            </a:r>
            <a:endParaRPr sz="600"/>
          </a:p>
        </p:txBody>
      </p:sp>
      <p:sp>
        <p:nvSpPr>
          <p:cNvPr id="603" name="Google Shape;603;p51"/>
          <p:cNvSpPr/>
          <p:nvPr/>
        </p:nvSpPr>
        <p:spPr>
          <a:xfrm>
            <a:off x="2582216" y="287775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-1</a:t>
            </a:r>
            <a:endParaRPr sz="600"/>
          </a:p>
        </p:txBody>
      </p:sp>
      <p:sp>
        <p:nvSpPr>
          <p:cNvPr id="604" name="Google Shape;604;p51"/>
          <p:cNvSpPr/>
          <p:nvPr/>
        </p:nvSpPr>
        <p:spPr>
          <a:xfrm>
            <a:off x="2582216" y="3086430"/>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3</a:t>
            </a:r>
            <a:endParaRPr sz="600"/>
          </a:p>
        </p:txBody>
      </p:sp>
      <p:sp>
        <p:nvSpPr>
          <p:cNvPr id="605" name="Google Shape;605;p51"/>
          <p:cNvSpPr/>
          <p:nvPr/>
        </p:nvSpPr>
        <p:spPr>
          <a:xfrm>
            <a:off x="2887016" y="287775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3</a:t>
            </a:r>
            <a:endParaRPr sz="600"/>
          </a:p>
        </p:txBody>
      </p:sp>
      <p:sp>
        <p:nvSpPr>
          <p:cNvPr id="606" name="Google Shape;606;p51"/>
          <p:cNvSpPr/>
          <p:nvPr/>
        </p:nvSpPr>
        <p:spPr>
          <a:xfrm>
            <a:off x="2887016" y="3086430"/>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-1</a:t>
            </a:r>
            <a:endParaRPr sz="600"/>
          </a:p>
        </p:txBody>
      </p:sp>
      <p:sp>
        <p:nvSpPr>
          <p:cNvPr id="607" name="Google Shape;607;p51"/>
          <p:cNvSpPr/>
          <p:nvPr/>
        </p:nvSpPr>
        <p:spPr>
          <a:xfrm>
            <a:off x="3496616" y="287775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2</a:t>
            </a:r>
            <a:endParaRPr sz="600"/>
          </a:p>
        </p:txBody>
      </p:sp>
      <p:sp>
        <p:nvSpPr>
          <p:cNvPr id="608" name="Google Shape;608;p51"/>
          <p:cNvSpPr/>
          <p:nvPr/>
        </p:nvSpPr>
        <p:spPr>
          <a:xfrm>
            <a:off x="3496616" y="3086430"/>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-1</a:t>
            </a:r>
            <a:endParaRPr sz="600"/>
          </a:p>
        </p:txBody>
      </p:sp>
      <p:sp>
        <p:nvSpPr>
          <p:cNvPr id="609" name="Google Shape;609;p51"/>
          <p:cNvSpPr/>
          <p:nvPr/>
        </p:nvSpPr>
        <p:spPr>
          <a:xfrm>
            <a:off x="3801416" y="287775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1</a:t>
            </a:r>
            <a:endParaRPr sz="600"/>
          </a:p>
        </p:txBody>
      </p:sp>
      <p:sp>
        <p:nvSpPr>
          <p:cNvPr id="610" name="Google Shape;610;p51"/>
          <p:cNvSpPr/>
          <p:nvPr/>
        </p:nvSpPr>
        <p:spPr>
          <a:xfrm>
            <a:off x="3801416" y="3086430"/>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1</a:t>
            </a:r>
            <a:endParaRPr sz="600"/>
          </a:p>
        </p:txBody>
      </p:sp>
      <p:sp>
        <p:nvSpPr>
          <p:cNvPr id="611" name="Google Shape;611;p51"/>
          <p:cNvSpPr/>
          <p:nvPr/>
        </p:nvSpPr>
        <p:spPr>
          <a:xfrm>
            <a:off x="4106216" y="287775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-1</a:t>
            </a:r>
            <a:endParaRPr sz="600"/>
          </a:p>
        </p:txBody>
      </p:sp>
      <p:sp>
        <p:nvSpPr>
          <p:cNvPr id="612" name="Google Shape;612;p51"/>
          <p:cNvSpPr/>
          <p:nvPr/>
        </p:nvSpPr>
        <p:spPr>
          <a:xfrm>
            <a:off x="4106216" y="3086430"/>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-1</a:t>
            </a:r>
            <a:endParaRPr sz="600"/>
          </a:p>
        </p:txBody>
      </p:sp>
      <p:sp>
        <p:nvSpPr>
          <p:cNvPr id="613" name="Google Shape;613;p51"/>
          <p:cNvSpPr/>
          <p:nvPr/>
        </p:nvSpPr>
        <p:spPr>
          <a:xfrm>
            <a:off x="4715816" y="287775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4</a:t>
            </a:r>
            <a:endParaRPr sz="600"/>
          </a:p>
        </p:txBody>
      </p:sp>
      <p:sp>
        <p:nvSpPr>
          <p:cNvPr id="614" name="Google Shape;614;p51"/>
          <p:cNvSpPr/>
          <p:nvPr/>
        </p:nvSpPr>
        <p:spPr>
          <a:xfrm>
            <a:off x="4715816" y="3086430"/>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1</a:t>
            </a:r>
            <a:endParaRPr sz="600"/>
          </a:p>
        </p:txBody>
      </p:sp>
      <p:sp>
        <p:nvSpPr>
          <p:cNvPr id="615" name="Google Shape;615;p51"/>
          <p:cNvSpPr/>
          <p:nvPr/>
        </p:nvSpPr>
        <p:spPr>
          <a:xfrm>
            <a:off x="5020616" y="287775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-2</a:t>
            </a:r>
            <a:endParaRPr sz="600"/>
          </a:p>
        </p:txBody>
      </p:sp>
      <p:sp>
        <p:nvSpPr>
          <p:cNvPr id="616" name="Google Shape;616;p51"/>
          <p:cNvSpPr/>
          <p:nvPr/>
        </p:nvSpPr>
        <p:spPr>
          <a:xfrm>
            <a:off x="5020616" y="3086430"/>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-4</a:t>
            </a:r>
            <a:endParaRPr sz="600"/>
          </a:p>
        </p:txBody>
      </p:sp>
      <p:sp>
        <p:nvSpPr>
          <p:cNvPr id="617" name="Google Shape;617;p51"/>
          <p:cNvSpPr/>
          <p:nvPr/>
        </p:nvSpPr>
        <p:spPr>
          <a:xfrm>
            <a:off x="5325416" y="287775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2</a:t>
            </a:r>
            <a:endParaRPr sz="600"/>
          </a:p>
        </p:txBody>
      </p:sp>
      <p:sp>
        <p:nvSpPr>
          <p:cNvPr id="618" name="Google Shape;618;p51"/>
          <p:cNvSpPr/>
          <p:nvPr/>
        </p:nvSpPr>
        <p:spPr>
          <a:xfrm>
            <a:off x="5325416" y="3086430"/>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4</a:t>
            </a:r>
            <a:endParaRPr sz="600"/>
          </a:p>
        </p:txBody>
      </p:sp>
      <p:sp>
        <p:nvSpPr>
          <p:cNvPr id="619" name="Google Shape;619;p51"/>
          <p:cNvSpPr/>
          <p:nvPr/>
        </p:nvSpPr>
        <p:spPr>
          <a:xfrm>
            <a:off x="5935016" y="287775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4</a:t>
            </a:r>
            <a:endParaRPr sz="600"/>
          </a:p>
        </p:txBody>
      </p:sp>
      <p:sp>
        <p:nvSpPr>
          <p:cNvPr id="620" name="Google Shape;620;p51"/>
          <p:cNvSpPr/>
          <p:nvPr/>
        </p:nvSpPr>
        <p:spPr>
          <a:xfrm>
            <a:off x="5935016" y="3086430"/>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2</a:t>
            </a:r>
            <a:endParaRPr sz="600"/>
          </a:p>
        </p:txBody>
      </p:sp>
      <p:sp>
        <p:nvSpPr>
          <p:cNvPr id="621" name="Google Shape;621;p51"/>
          <p:cNvSpPr/>
          <p:nvPr/>
        </p:nvSpPr>
        <p:spPr>
          <a:xfrm>
            <a:off x="6239816" y="287775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-1</a:t>
            </a:r>
            <a:endParaRPr sz="600"/>
          </a:p>
        </p:txBody>
      </p:sp>
      <p:sp>
        <p:nvSpPr>
          <p:cNvPr id="622" name="Google Shape;622;p51"/>
          <p:cNvSpPr/>
          <p:nvPr/>
        </p:nvSpPr>
        <p:spPr>
          <a:xfrm>
            <a:off x="6239816" y="3086430"/>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1</a:t>
            </a:r>
            <a:endParaRPr sz="600"/>
          </a:p>
        </p:txBody>
      </p:sp>
      <p:sp>
        <p:nvSpPr>
          <p:cNvPr id="623" name="Google Shape;623;p51"/>
          <p:cNvSpPr/>
          <p:nvPr/>
        </p:nvSpPr>
        <p:spPr>
          <a:xfrm>
            <a:off x="6544616" y="287775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2</a:t>
            </a:r>
            <a:endParaRPr sz="600"/>
          </a:p>
        </p:txBody>
      </p:sp>
      <p:sp>
        <p:nvSpPr>
          <p:cNvPr id="624" name="Google Shape;624;p51"/>
          <p:cNvSpPr/>
          <p:nvPr/>
        </p:nvSpPr>
        <p:spPr>
          <a:xfrm>
            <a:off x="6544616" y="3086430"/>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-4</a:t>
            </a:r>
            <a:endParaRPr sz="600"/>
          </a:p>
        </p:txBody>
      </p:sp>
      <p:sp>
        <p:nvSpPr>
          <p:cNvPr id="625" name="Google Shape;625;p51"/>
          <p:cNvSpPr/>
          <p:nvPr/>
        </p:nvSpPr>
        <p:spPr>
          <a:xfrm>
            <a:off x="7154216" y="287775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2</a:t>
            </a:r>
            <a:endParaRPr sz="600"/>
          </a:p>
        </p:txBody>
      </p:sp>
      <p:sp>
        <p:nvSpPr>
          <p:cNvPr id="626" name="Google Shape;626;p51"/>
          <p:cNvSpPr/>
          <p:nvPr/>
        </p:nvSpPr>
        <p:spPr>
          <a:xfrm>
            <a:off x="7154216" y="3086430"/>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-5</a:t>
            </a:r>
            <a:endParaRPr sz="600"/>
          </a:p>
        </p:txBody>
      </p:sp>
      <p:sp>
        <p:nvSpPr>
          <p:cNvPr id="627" name="Google Shape;627;p51"/>
          <p:cNvSpPr/>
          <p:nvPr/>
        </p:nvSpPr>
        <p:spPr>
          <a:xfrm>
            <a:off x="7459016" y="287775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2</a:t>
            </a:r>
            <a:endParaRPr sz="600"/>
          </a:p>
        </p:txBody>
      </p:sp>
      <p:sp>
        <p:nvSpPr>
          <p:cNvPr id="628" name="Google Shape;628;p51"/>
          <p:cNvSpPr/>
          <p:nvPr/>
        </p:nvSpPr>
        <p:spPr>
          <a:xfrm>
            <a:off x="7459016" y="3086430"/>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1</a:t>
            </a:r>
            <a:endParaRPr sz="600"/>
          </a:p>
        </p:txBody>
      </p:sp>
      <p:sp>
        <p:nvSpPr>
          <p:cNvPr id="629" name="Google Shape;629;p51"/>
          <p:cNvSpPr/>
          <p:nvPr/>
        </p:nvSpPr>
        <p:spPr>
          <a:xfrm>
            <a:off x="7763816" y="2877755"/>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-2</a:t>
            </a:r>
            <a:endParaRPr sz="600"/>
          </a:p>
        </p:txBody>
      </p:sp>
      <p:sp>
        <p:nvSpPr>
          <p:cNvPr id="630" name="Google Shape;630;p51"/>
          <p:cNvSpPr/>
          <p:nvPr/>
        </p:nvSpPr>
        <p:spPr>
          <a:xfrm>
            <a:off x="7763816" y="3086430"/>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1</a:t>
            </a:r>
            <a:endParaRPr sz="600"/>
          </a:p>
        </p:txBody>
      </p:sp>
      <p:sp>
        <p:nvSpPr>
          <p:cNvPr id="631" name="Google Shape;631;p51"/>
          <p:cNvSpPr/>
          <p:nvPr/>
        </p:nvSpPr>
        <p:spPr>
          <a:xfrm>
            <a:off x="3804000" y="3476100"/>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-2</a:t>
            </a:r>
            <a:endParaRPr sz="600"/>
          </a:p>
        </p:txBody>
      </p:sp>
      <p:sp>
        <p:nvSpPr>
          <p:cNvPr id="632" name="Google Shape;632;p51"/>
          <p:cNvSpPr/>
          <p:nvPr/>
        </p:nvSpPr>
        <p:spPr>
          <a:xfrm>
            <a:off x="5023200" y="3476100"/>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2</a:t>
            </a:r>
            <a:endParaRPr sz="600"/>
          </a:p>
        </p:txBody>
      </p:sp>
      <p:sp>
        <p:nvSpPr>
          <p:cNvPr id="633" name="Google Shape;633;p51"/>
          <p:cNvSpPr/>
          <p:nvPr/>
        </p:nvSpPr>
        <p:spPr>
          <a:xfrm>
            <a:off x="6242400" y="3476100"/>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2</a:t>
            </a:r>
            <a:endParaRPr sz="600"/>
          </a:p>
        </p:txBody>
      </p:sp>
      <p:sp>
        <p:nvSpPr>
          <p:cNvPr id="634" name="Google Shape;634;p51"/>
          <p:cNvSpPr/>
          <p:nvPr/>
        </p:nvSpPr>
        <p:spPr>
          <a:xfrm>
            <a:off x="7461600" y="3476100"/>
            <a:ext cx="270000" cy="2139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7</a:t>
            </a:r>
            <a:endParaRPr sz="600"/>
          </a:p>
        </p:txBody>
      </p:sp>
      <p:sp>
        <p:nvSpPr>
          <p:cNvPr id="635" name="Google Shape;635;p51"/>
          <p:cNvSpPr/>
          <p:nvPr/>
        </p:nvSpPr>
        <p:spPr>
          <a:xfrm flipH="1" rot="10800000">
            <a:off x="3613075" y="2230300"/>
            <a:ext cx="1609500" cy="371400"/>
          </a:xfrm>
          <a:prstGeom prst="curvedUpArrow">
            <a:avLst>
              <a:gd fmla="val 25000" name="adj1"/>
              <a:gd fmla="val 50000" name="adj2"/>
              <a:gd fmla="val 25000" name="adj3"/>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1"/>
          <p:cNvSpPr/>
          <p:nvPr/>
        </p:nvSpPr>
        <p:spPr>
          <a:xfrm flipH="1" rot="10800000">
            <a:off x="3613075" y="2146300"/>
            <a:ext cx="2813700" cy="455400"/>
          </a:xfrm>
          <a:prstGeom prst="curvedUpArrow">
            <a:avLst>
              <a:gd fmla="val 25000" name="adj1"/>
              <a:gd fmla="val 50000" name="adj2"/>
              <a:gd fmla="val 25000" name="adj3"/>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1"/>
          <p:cNvSpPr/>
          <p:nvPr/>
        </p:nvSpPr>
        <p:spPr>
          <a:xfrm flipH="1" rot="10800000">
            <a:off x="3613075" y="2022400"/>
            <a:ext cx="4051800" cy="579300"/>
          </a:xfrm>
          <a:prstGeom prst="curvedUpArrow">
            <a:avLst>
              <a:gd fmla="val 25000" name="adj1"/>
              <a:gd fmla="val 50000" name="adj2"/>
              <a:gd fmla="val 25000" name="adj3"/>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1"/>
          <p:cNvSpPr/>
          <p:nvPr/>
        </p:nvSpPr>
        <p:spPr>
          <a:xfrm rot="10800000">
            <a:off x="2622775" y="2230300"/>
            <a:ext cx="990300" cy="371400"/>
          </a:xfrm>
          <a:prstGeom prst="curvedUpArrow">
            <a:avLst>
              <a:gd fmla="val 25000" name="adj1"/>
              <a:gd fmla="val 50000" name="adj2"/>
              <a:gd fmla="val 25000" name="adj3"/>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1"/>
          <p:cNvSpPr/>
          <p:nvPr/>
        </p:nvSpPr>
        <p:spPr>
          <a:xfrm>
            <a:off x="2698975" y="1727300"/>
            <a:ext cx="797700" cy="455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Q</a:t>
            </a:r>
            <a:r>
              <a:rPr baseline="-25000" lang="en" sz="600"/>
              <a:t>2</a:t>
            </a:r>
            <a:r>
              <a:rPr lang="en" sz="600"/>
              <a:t> K</a:t>
            </a:r>
            <a:r>
              <a:rPr baseline="-25000" lang="en" sz="600"/>
              <a:t>1</a:t>
            </a:r>
            <a:r>
              <a:rPr lang="en" sz="600"/>
              <a:t> = -5</a:t>
            </a:r>
            <a:endParaRPr sz="600"/>
          </a:p>
        </p:txBody>
      </p:sp>
      <p:sp>
        <p:nvSpPr>
          <p:cNvPr id="640" name="Google Shape;640;p51"/>
          <p:cNvSpPr/>
          <p:nvPr/>
        </p:nvSpPr>
        <p:spPr>
          <a:xfrm>
            <a:off x="4487230" y="1125150"/>
            <a:ext cx="408900" cy="213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FF0000"/>
                </a:solidFill>
              </a:rPr>
              <a:t>-1.4</a:t>
            </a:r>
            <a:endParaRPr b="1" sz="600">
              <a:solidFill>
                <a:srgbClr val="FF0000"/>
              </a:solidFill>
            </a:endParaRPr>
          </a:p>
        </p:txBody>
      </p:sp>
      <p:sp>
        <p:nvSpPr>
          <p:cNvPr id="641" name="Google Shape;641;p51"/>
          <p:cNvSpPr/>
          <p:nvPr/>
        </p:nvSpPr>
        <p:spPr>
          <a:xfrm>
            <a:off x="4487230" y="1333825"/>
            <a:ext cx="408900" cy="213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FF0000"/>
                </a:solidFill>
              </a:rPr>
              <a:t>0.85</a:t>
            </a:r>
            <a:endParaRPr b="1" sz="600">
              <a:solidFill>
                <a:srgbClr val="FF0000"/>
              </a:solidFill>
            </a:endParaRPr>
          </a:p>
        </p:txBody>
      </p:sp>
      <p:sp>
        <p:nvSpPr>
          <p:cNvPr id="642" name="Google Shape;642;p51"/>
          <p:cNvSpPr/>
          <p:nvPr/>
        </p:nvSpPr>
        <p:spPr>
          <a:xfrm>
            <a:off x="3994375" y="2260700"/>
            <a:ext cx="797700" cy="455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Q</a:t>
            </a:r>
            <a:r>
              <a:rPr baseline="-25000" lang="en" sz="600"/>
              <a:t>2</a:t>
            </a:r>
            <a:r>
              <a:rPr lang="en" sz="600"/>
              <a:t> K</a:t>
            </a:r>
            <a:r>
              <a:rPr baseline="-25000" lang="en" sz="600"/>
              <a:t>3</a:t>
            </a:r>
            <a:r>
              <a:rPr lang="en" sz="600"/>
              <a:t> = 0</a:t>
            </a:r>
            <a:endParaRPr sz="600"/>
          </a:p>
        </p:txBody>
      </p:sp>
      <p:sp>
        <p:nvSpPr>
          <p:cNvPr id="643" name="Google Shape;643;p51"/>
          <p:cNvSpPr/>
          <p:nvPr/>
        </p:nvSpPr>
        <p:spPr>
          <a:xfrm>
            <a:off x="5365975" y="2260700"/>
            <a:ext cx="797700" cy="455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Q</a:t>
            </a:r>
            <a:r>
              <a:rPr baseline="-25000" lang="en" sz="600"/>
              <a:t>2</a:t>
            </a:r>
            <a:r>
              <a:rPr lang="en" sz="600"/>
              <a:t> K</a:t>
            </a:r>
            <a:r>
              <a:rPr baseline="-25000" lang="en" sz="600"/>
              <a:t>4</a:t>
            </a:r>
            <a:r>
              <a:rPr lang="en" sz="600"/>
              <a:t> = -3</a:t>
            </a:r>
            <a:endParaRPr sz="600"/>
          </a:p>
        </p:txBody>
      </p:sp>
      <p:sp>
        <p:nvSpPr>
          <p:cNvPr id="644" name="Google Shape;644;p51"/>
          <p:cNvSpPr/>
          <p:nvPr/>
        </p:nvSpPr>
        <p:spPr>
          <a:xfrm>
            <a:off x="7728175" y="2260700"/>
            <a:ext cx="797700" cy="455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Q</a:t>
            </a:r>
            <a:r>
              <a:rPr baseline="-25000" lang="en" sz="600"/>
              <a:t>2</a:t>
            </a:r>
            <a:r>
              <a:rPr lang="en" sz="600"/>
              <a:t> K</a:t>
            </a:r>
            <a:r>
              <a:rPr baseline="-25000" lang="en" sz="600"/>
              <a:t>5</a:t>
            </a:r>
            <a:r>
              <a:rPr lang="en" sz="600"/>
              <a:t> = 3</a:t>
            </a:r>
            <a:endParaRPr sz="600"/>
          </a:p>
        </p:txBody>
      </p:sp>
      <p:sp>
        <p:nvSpPr>
          <p:cNvPr id="645" name="Google Shape;645;p51"/>
          <p:cNvSpPr/>
          <p:nvPr/>
        </p:nvSpPr>
        <p:spPr>
          <a:xfrm>
            <a:off x="3537175" y="1727300"/>
            <a:ext cx="797700" cy="455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Q</a:t>
            </a:r>
            <a:r>
              <a:rPr baseline="-25000" lang="en" sz="600"/>
              <a:t>2</a:t>
            </a:r>
            <a:r>
              <a:rPr lang="en" sz="600"/>
              <a:t> K</a:t>
            </a:r>
            <a:r>
              <a:rPr baseline="-25000" lang="en" sz="600"/>
              <a:t>2</a:t>
            </a:r>
            <a:r>
              <a:rPr lang="en" sz="600"/>
              <a:t> = 1</a:t>
            </a:r>
            <a:endParaRPr sz="600"/>
          </a:p>
        </p:txBody>
      </p:sp>
      <p:pic>
        <p:nvPicPr>
          <p:cNvPr id="646" name="Google Shape;646;p51"/>
          <p:cNvPicPr preferRelativeResize="0"/>
          <p:nvPr/>
        </p:nvPicPr>
        <p:blipFill>
          <a:blip r:embed="rId3">
            <a:alphaModFix/>
          </a:blip>
          <a:stretch>
            <a:fillRect/>
          </a:stretch>
        </p:blipFill>
        <p:spPr>
          <a:xfrm>
            <a:off x="3394847" y="1133362"/>
            <a:ext cx="866655" cy="455400"/>
          </a:xfrm>
          <a:prstGeom prst="rect">
            <a:avLst/>
          </a:prstGeom>
          <a:noFill/>
          <a:ln>
            <a:noFill/>
          </a:ln>
        </p:spPr>
      </p:pic>
      <p:sp>
        <p:nvSpPr>
          <p:cNvPr id="647" name="Google Shape;647;p51"/>
          <p:cNvSpPr txBox="1"/>
          <p:nvPr/>
        </p:nvSpPr>
        <p:spPr>
          <a:xfrm>
            <a:off x="2753850" y="1150175"/>
            <a:ext cx="6482700" cy="75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Open Sans"/>
                <a:ea typeface="Open Sans"/>
                <a:cs typeface="Open Sans"/>
                <a:sym typeface="Open Sans"/>
              </a:rPr>
              <a:t>SA</a:t>
            </a:r>
            <a:r>
              <a:rPr baseline="-25000" lang="en">
                <a:solidFill>
                  <a:srgbClr val="FF0000"/>
                </a:solidFill>
                <a:latin typeface="Open Sans"/>
                <a:ea typeface="Open Sans"/>
                <a:cs typeface="Open Sans"/>
                <a:sym typeface="Open Sans"/>
              </a:rPr>
              <a:t>2</a:t>
            </a:r>
            <a:r>
              <a:rPr lang="en">
                <a:solidFill>
                  <a:srgbClr val="FF0000"/>
                </a:solidFill>
                <a:latin typeface="Open Sans"/>
                <a:ea typeface="Open Sans"/>
                <a:cs typeface="Open Sans"/>
                <a:sym typeface="Open Sans"/>
              </a:rPr>
              <a:t> =                     =</a:t>
            </a:r>
            <a:endParaRPr>
              <a:solidFill>
                <a:srgbClr val="FF0000"/>
              </a:solidFill>
              <a:latin typeface="Open Sans"/>
              <a:ea typeface="Open Sans"/>
              <a:cs typeface="Open Sans"/>
              <a:sym typeface="Open Sans"/>
            </a:endParaRPr>
          </a:p>
        </p:txBody>
      </p:sp>
      <p:sp>
        <p:nvSpPr>
          <p:cNvPr id="648" name="Google Shape;648;p51"/>
          <p:cNvSpPr txBox="1"/>
          <p:nvPr>
            <p:ph idx="1" type="body"/>
          </p:nvPr>
        </p:nvSpPr>
        <p:spPr>
          <a:xfrm>
            <a:off x="2292900" y="2025325"/>
            <a:ext cx="7367700" cy="3354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sz="2000"/>
          </a:p>
          <a:p>
            <a:pPr indent="0" lvl="0" marL="0" marR="0" rtl="0" algn="l">
              <a:lnSpc>
                <a:spcPct val="115000"/>
              </a:lnSpc>
              <a:spcBef>
                <a:spcPts val="1600"/>
              </a:spcBef>
              <a:spcAft>
                <a:spcPts val="0"/>
              </a:spcAft>
              <a:buNone/>
            </a:pPr>
            <a:r>
              <a:rPr lang="en" sz="1000"/>
              <a:t>Q</a:t>
            </a:r>
            <a:r>
              <a:rPr baseline="-25000" lang="en" sz="1000"/>
              <a:t>1  </a:t>
            </a:r>
            <a:r>
              <a:rPr lang="en" sz="1000"/>
              <a:t>   K</a:t>
            </a:r>
            <a:r>
              <a:rPr baseline="-25000" lang="en" sz="1000"/>
              <a:t>1</a:t>
            </a:r>
            <a:r>
              <a:rPr lang="en" sz="1000"/>
              <a:t>     V</a:t>
            </a:r>
            <a:r>
              <a:rPr baseline="-25000" lang="en" sz="1000"/>
              <a:t>1 </a:t>
            </a:r>
            <a:r>
              <a:rPr lang="en" sz="1000"/>
              <a:t>              Q</a:t>
            </a:r>
            <a:r>
              <a:rPr baseline="-25000" lang="en" sz="1000"/>
              <a:t>2</a:t>
            </a:r>
            <a:r>
              <a:rPr lang="en" sz="1000"/>
              <a:t>      K</a:t>
            </a:r>
            <a:r>
              <a:rPr baseline="-25000" lang="en" sz="1000"/>
              <a:t>2</a:t>
            </a:r>
            <a:r>
              <a:rPr lang="en" sz="1000"/>
              <a:t>      V</a:t>
            </a:r>
            <a:r>
              <a:rPr baseline="-25000" lang="en" sz="1000"/>
              <a:t>2</a:t>
            </a:r>
            <a:r>
              <a:rPr baseline="30000" lang="en" sz="1000"/>
              <a:t> </a:t>
            </a:r>
            <a:r>
              <a:rPr lang="en" sz="1000"/>
              <a:t>             Q</a:t>
            </a:r>
            <a:r>
              <a:rPr baseline="-25000" lang="en" sz="1000"/>
              <a:t>3 </a:t>
            </a:r>
            <a:r>
              <a:rPr lang="en" sz="1000"/>
              <a:t>    K</a:t>
            </a:r>
            <a:r>
              <a:rPr baseline="-25000" lang="en" sz="1000"/>
              <a:t>3 </a:t>
            </a:r>
            <a:r>
              <a:rPr lang="en" sz="1000"/>
              <a:t>      V</a:t>
            </a:r>
            <a:r>
              <a:rPr baseline="-25000" lang="en" sz="1000"/>
              <a:t>3</a:t>
            </a:r>
            <a:r>
              <a:rPr lang="en" sz="1000"/>
              <a:t>             Q</a:t>
            </a:r>
            <a:r>
              <a:rPr baseline="-25000" lang="en" sz="1000"/>
              <a:t>4</a:t>
            </a:r>
            <a:r>
              <a:rPr lang="en" sz="1000"/>
              <a:t>      K</a:t>
            </a:r>
            <a:r>
              <a:rPr baseline="-25000" lang="en" sz="1000"/>
              <a:t>4</a:t>
            </a:r>
            <a:r>
              <a:rPr lang="en" sz="1000"/>
              <a:t>      V</a:t>
            </a:r>
            <a:r>
              <a:rPr baseline="-25000" lang="en" sz="1000"/>
              <a:t>4 </a:t>
            </a:r>
            <a:r>
              <a:rPr lang="en" sz="1000"/>
              <a:t>            Q</a:t>
            </a:r>
            <a:r>
              <a:rPr baseline="-25000" lang="en" sz="1000"/>
              <a:t>5</a:t>
            </a:r>
            <a:r>
              <a:rPr lang="en" sz="1000"/>
              <a:t>      K</a:t>
            </a:r>
            <a:r>
              <a:rPr baseline="-25000" lang="en" sz="1000"/>
              <a:t>5</a:t>
            </a:r>
            <a:r>
              <a:rPr lang="en" sz="1000"/>
              <a:t>      V</a:t>
            </a:r>
            <a:r>
              <a:rPr baseline="-25000" lang="en" sz="1000"/>
              <a:t>5 </a:t>
            </a:r>
            <a:r>
              <a:rPr lang="en" sz="1000"/>
              <a:t> </a:t>
            </a:r>
            <a:br>
              <a:rPr lang="en" sz="1000"/>
            </a:br>
            <a:r>
              <a:rPr lang="en" sz="1000"/>
              <a:t>              </a:t>
            </a:r>
            <a:br>
              <a:rPr lang="en" sz="1000"/>
            </a:br>
            <a:r>
              <a:rPr lang="en" sz="2400"/>
              <a:t>              </a:t>
            </a:r>
            <a:endParaRPr sz="2400"/>
          </a:p>
          <a:p>
            <a:pPr indent="0" lvl="0" marL="0" marR="0" rtl="0" algn="l">
              <a:lnSpc>
                <a:spcPct val="115000"/>
              </a:lnSpc>
              <a:spcBef>
                <a:spcPts val="1600"/>
              </a:spcBef>
              <a:spcAft>
                <a:spcPts val="0"/>
              </a:spcAft>
              <a:buNone/>
            </a:pPr>
            <a:br>
              <a:rPr lang="en" sz="2000"/>
            </a:br>
            <a:br>
              <a:rPr lang="en" sz="2000"/>
            </a:br>
            <a:br>
              <a:rPr lang="en" sz="2000"/>
            </a:br>
            <a:r>
              <a:rPr lang="en" sz="2000"/>
              <a:t>‘This’          ‘house’         ‘is’             ‘now’         ‘blue’       </a:t>
            </a:r>
            <a:endParaRPr sz="2000"/>
          </a:p>
          <a:p>
            <a:pPr indent="0" lvl="0" marL="457200" marR="0" rtl="0" algn="l">
              <a:lnSpc>
                <a:spcPct val="115000"/>
              </a:lnSpc>
              <a:spcBef>
                <a:spcPts val="1600"/>
              </a:spcBef>
              <a:spcAft>
                <a:spcPts val="0"/>
              </a:spcAft>
              <a:buNone/>
            </a:pPr>
            <a:r>
              <a:rPr lang="en" sz="2000"/>
              <a:t>                                   </a:t>
            </a:r>
            <a:br>
              <a:rPr b="1" lang="en" sz="2000"/>
            </a:br>
            <a:br>
              <a:rPr lang="en" sz="2000"/>
            </a:br>
            <a:br>
              <a:rPr lang="en" sz="2000"/>
            </a:br>
            <a:r>
              <a:rPr lang="en" sz="2000"/>
              <a:t>                                   </a:t>
            </a:r>
            <a:br>
              <a:rPr b="1" lang="en" sz="2000"/>
            </a:br>
            <a:br>
              <a:rPr lang="en" sz="2000"/>
            </a:br>
            <a:br>
              <a:rPr lang="en" sz="2000"/>
            </a:br>
            <a:br>
              <a:rPr lang="en" sz="2000"/>
            </a:br>
            <a:br>
              <a:rPr lang="en" sz="2000"/>
            </a:br>
            <a:br>
              <a:rPr lang="en" sz="2000"/>
            </a:br>
            <a:br>
              <a:rPr lang="en" sz="2000"/>
            </a:br>
            <a:br>
              <a:rPr lang="en" sz="2000"/>
            </a:br>
            <a:br>
              <a:rPr lang="en" sz="2000"/>
            </a:br>
            <a:endParaRPr sz="2000"/>
          </a:p>
          <a:p>
            <a:pPr indent="0" lvl="0" marL="0" rtl="0" algn="l">
              <a:spcBef>
                <a:spcPts val="1600"/>
              </a:spcBef>
              <a:spcAft>
                <a:spcPts val="0"/>
              </a:spcAft>
              <a:buNone/>
            </a:pPr>
            <a:r>
              <a:t/>
            </a:r>
            <a:endParaRPr sz="1600"/>
          </a:p>
          <a:p>
            <a:pPr indent="0" lvl="0" marL="457200" rtl="0" algn="l">
              <a:spcBef>
                <a:spcPts val="1600"/>
              </a:spcBef>
              <a:spcAft>
                <a:spcPts val="1600"/>
              </a:spcAft>
              <a:buNone/>
            </a:pPr>
            <a:r>
              <a:t/>
            </a:r>
            <a:endParaRPr/>
          </a:p>
        </p:txBody>
      </p:sp>
      <p:sp>
        <p:nvSpPr>
          <p:cNvPr id="649" name="Google Shape;649;p51"/>
          <p:cNvSpPr/>
          <p:nvPr/>
        </p:nvSpPr>
        <p:spPr>
          <a:xfrm flipH="1" rot="10800000">
            <a:off x="3613075" y="2437000"/>
            <a:ext cx="365700" cy="164700"/>
          </a:xfrm>
          <a:prstGeom prst="curvedUpArrow">
            <a:avLst>
              <a:gd fmla="val 25000" name="adj1"/>
              <a:gd fmla="val 50000" name="adj2"/>
              <a:gd fmla="val 25000" name="adj3"/>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1"/>
          <p:cNvSpPr txBox="1"/>
          <p:nvPr/>
        </p:nvSpPr>
        <p:spPr>
          <a:xfrm>
            <a:off x="-156375" y="3606725"/>
            <a:ext cx="2476200" cy="21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latin typeface="Open Sans"/>
                <a:ea typeface="Open Sans"/>
                <a:cs typeface="Open Sans"/>
                <a:sym typeface="Open Sans"/>
              </a:rPr>
              <a:t>Embedding E</a:t>
            </a:r>
            <a:br>
              <a:rPr b="1" i="1" lang="en">
                <a:latin typeface="Open Sans"/>
                <a:ea typeface="Open Sans"/>
                <a:cs typeface="Open Sans"/>
                <a:sym typeface="Open Sans"/>
              </a:rPr>
            </a:br>
            <a:r>
              <a:rPr i="1" lang="en">
                <a:latin typeface="Open Sans"/>
                <a:ea typeface="Open Sans"/>
                <a:cs typeface="Open Sans"/>
                <a:sym typeface="Open Sans"/>
              </a:rPr>
              <a:t>(from Token + Position)</a:t>
            </a:r>
            <a:endParaRPr i="1">
              <a:latin typeface="Open Sans"/>
              <a:ea typeface="Open Sans"/>
              <a:cs typeface="Open Sans"/>
              <a:sym typeface="Open Sans"/>
            </a:endParaRPr>
          </a:p>
        </p:txBody>
      </p:sp>
      <p:sp>
        <p:nvSpPr>
          <p:cNvPr id="651" name="Google Shape;651;p51"/>
          <p:cNvSpPr txBox="1"/>
          <p:nvPr/>
        </p:nvSpPr>
        <p:spPr>
          <a:xfrm>
            <a:off x="-47350" y="2692325"/>
            <a:ext cx="2188200" cy="21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latin typeface="Open Sans"/>
                <a:ea typeface="Open Sans"/>
                <a:cs typeface="Open Sans"/>
                <a:sym typeface="Open Sans"/>
              </a:rPr>
              <a:t>Queries, Keys, Values</a:t>
            </a:r>
            <a:r>
              <a:rPr i="1" lang="en">
                <a:latin typeface="Open Sans"/>
                <a:ea typeface="Open Sans"/>
                <a:cs typeface="Open Sans"/>
                <a:sym typeface="Open Sans"/>
              </a:rPr>
              <a:t> </a:t>
            </a:r>
            <a:br>
              <a:rPr i="1" lang="en">
                <a:latin typeface="Open Sans"/>
                <a:ea typeface="Open Sans"/>
                <a:cs typeface="Open Sans"/>
                <a:sym typeface="Open Sans"/>
              </a:rPr>
            </a:br>
            <a:r>
              <a:rPr i="1" lang="en">
                <a:latin typeface="Open Sans"/>
                <a:ea typeface="Open Sans"/>
                <a:cs typeface="Open Sans"/>
                <a:sym typeface="Open Sans"/>
              </a:rPr>
              <a:t>(E x W</a:t>
            </a:r>
            <a:r>
              <a:rPr baseline="30000" i="1" lang="en">
                <a:latin typeface="Open Sans"/>
                <a:ea typeface="Open Sans"/>
                <a:cs typeface="Open Sans"/>
                <a:sym typeface="Open Sans"/>
              </a:rPr>
              <a:t>Q</a:t>
            </a:r>
            <a:r>
              <a:rPr i="1" lang="en">
                <a:latin typeface="Open Sans"/>
                <a:ea typeface="Open Sans"/>
                <a:cs typeface="Open Sans"/>
                <a:sym typeface="Open Sans"/>
              </a:rPr>
              <a:t>, </a:t>
            </a:r>
            <a:r>
              <a:rPr i="1" lang="en">
                <a:solidFill>
                  <a:schemeClr val="dk1"/>
                </a:solidFill>
                <a:latin typeface="Open Sans"/>
                <a:ea typeface="Open Sans"/>
                <a:cs typeface="Open Sans"/>
                <a:sym typeface="Open Sans"/>
              </a:rPr>
              <a:t> E x W</a:t>
            </a:r>
            <a:r>
              <a:rPr baseline="30000" i="1" lang="en">
                <a:solidFill>
                  <a:schemeClr val="dk1"/>
                </a:solidFill>
                <a:latin typeface="Open Sans"/>
                <a:ea typeface="Open Sans"/>
                <a:cs typeface="Open Sans"/>
                <a:sym typeface="Open Sans"/>
              </a:rPr>
              <a:t>K</a:t>
            </a:r>
            <a:r>
              <a:rPr i="1" lang="en">
                <a:latin typeface="Open Sans"/>
                <a:ea typeface="Open Sans"/>
                <a:cs typeface="Open Sans"/>
                <a:sym typeface="Open Sans"/>
              </a:rPr>
              <a:t>, …)</a:t>
            </a:r>
            <a:endParaRPr i="1">
              <a:latin typeface="Open Sans"/>
              <a:ea typeface="Open Sans"/>
              <a:cs typeface="Open Sans"/>
              <a:sym typeface="Open Sans"/>
            </a:endParaRPr>
          </a:p>
        </p:txBody>
      </p:sp>
      <p:sp>
        <p:nvSpPr>
          <p:cNvPr id="652" name="Google Shape;652;p51"/>
          <p:cNvSpPr txBox="1"/>
          <p:nvPr/>
        </p:nvSpPr>
        <p:spPr>
          <a:xfrm>
            <a:off x="-156375" y="4597325"/>
            <a:ext cx="2476200" cy="21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latin typeface="Open Sans"/>
                <a:ea typeface="Open Sans"/>
                <a:cs typeface="Open Sans"/>
                <a:sym typeface="Open Sans"/>
              </a:rPr>
              <a:t>Sentence</a:t>
            </a:r>
            <a:endParaRPr b="1" i="1">
              <a:latin typeface="Open Sans"/>
              <a:ea typeface="Open Sans"/>
              <a:cs typeface="Open Sans"/>
              <a:sym typeface="Open Sans"/>
            </a:endParaRPr>
          </a:p>
        </p:txBody>
      </p:sp>
      <p:sp>
        <p:nvSpPr>
          <p:cNvPr id="653" name="Google Shape;653;p51"/>
          <p:cNvSpPr txBox="1"/>
          <p:nvPr/>
        </p:nvSpPr>
        <p:spPr>
          <a:xfrm>
            <a:off x="304800" y="1092125"/>
            <a:ext cx="1515600" cy="21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latin typeface="Open Sans"/>
                <a:ea typeface="Open Sans"/>
                <a:cs typeface="Open Sans"/>
                <a:sym typeface="Open Sans"/>
              </a:rPr>
              <a:t>Self-Attention Vectors</a:t>
            </a:r>
            <a:endParaRPr i="1">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5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Transformer Architecture</a:t>
            </a:r>
            <a:endParaRPr/>
          </a:p>
        </p:txBody>
      </p:sp>
      <p:pic>
        <p:nvPicPr>
          <p:cNvPr id="659" name="Google Shape;659;p52"/>
          <p:cNvPicPr preferRelativeResize="0"/>
          <p:nvPr/>
        </p:nvPicPr>
        <p:blipFill rotWithShape="1">
          <a:blip r:embed="rId3">
            <a:alphaModFix/>
          </a:blip>
          <a:srcRect b="0" l="0" r="0" t="1283"/>
          <a:stretch/>
        </p:blipFill>
        <p:spPr>
          <a:xfrm>
            <a:off x="2952677" y="1060900"/>
            <a:ext cx="3850225" cy="3554800"/>
          </a:xfrm>
          <a:prstGeom prst="rect">
            <a:avLst/>
          </a:prstGeom>
          <a:noFill/>
          <a:ln cap="flat" cmpd="sng" w="19050">
            <a:solidFill>
              <a:schemeClr val="dk2"/>
            </a:solidFill>
            <a:prstDash val="solid"/>
            <a:round/>
            <a:headEnd len="sm" w="sm" type="none"/>
            <a:tailEnd len="sm" w="sm" type="none"/>
          </a:ln>
        </p:spPr>
      </p:pic>
      <p:sp>
        <p:nvSpPr>
          <p:cNvPr id="660" name="Google Shape;660;p52"/>
          <p:cNvSpPr txBox="1"/>
          <p:nvPr/>
        </p:nvSpPr>
        <p:spPr>
          <a:xfrm>
            <a:off x="3381600" y="4684025"/>
            <a:ext cx="5450700" cy="314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t>Image Source &amp; excellent blog: </a:t>
            </a:r>
            <a:r>
              <a:rPr lang="en" sz="1000" u="sng">
                <a:solidFill>
                  <a:schemeClr val="hlink"/>
                </a:solidFill>
                <a:hlinkClick r:id="rId4"/>
              </a:rPr>
              <a:t>http://jalammar.github.io/illustrated-transformer</a:t>
            </a:r>
            <a:r>
              <a:rPr lang="en" sz="1000"/>
              <a:t> /</a:t>
            </a:r>
            <a:endParaRPr sz="1000">
              <a:solidFill>
                <a:srgbClr val="0000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5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Attention is All You Need</a:t>
            </a:r>
            <a:endParaRPr/>
          </a:p>
        </p:txBody>
      </p:sp>
      <p:sp>
        <p:nvSpPr>
          <p:cNvPr id="666" name="Google Shape;666;p53"/>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Winograd schema: coreference examples</a:t>
            </a:r>
            <a:endParaRPr/>
          </a:p>
          <a:p>
            <a:pPr indent="-342900" lvl="0" marL="457200" rtl="0" algn="l">
              <a:spcBef>
                <a:spcPts val="1600"/>
              </a:spcBef>
              <a:spcAft>
                <a:spcPts val="0"/>
              </a:spcAft>
              <a:buSzPts val="1800"/>
              <a:buChar char="-"/>
            </a:pPr>
            <a:r>
              <a:rPr lang="en"/>
              <a:t>Look at en -&gt; fr where coref needed for correct translation</a:t>
            </a:r>
            <a:endParaRPr/>
          </a:p>
          <a:p>
            <a:pPr indent="-342900" lvl="0" marL="457200" rtl="0" algn="l">
              <a:spcBef>
                <a:spcPts val="0"/>
              </a:spcBef>
              <a:spcAft>
                <a:spcPts val="0"/>
              </a:spcAft>
              <a:buSzPts val="1800"/>
              <a:buChar char="-"/>
            </a:pPr>
            <a:r>
              <a:rPr lang="en"/>
              <a:t>Attention head learns to pick the correct antecedent!</a:t>
            </a:r>
            <a:endParaRPr/>
          </a:p>
        </p:txBody>
      </p:sp>
      <p:pic>
        <p:nvPicPr>
          <p:cNvPr id="667" name="Google Shape;667;p53"/>
          <p:cNvPicPr preferRelativeResize="0"/>
          <p:nvPr/>
        </p:nvPicPr>
        <p:blipFill>
          <a:blip r:embed="rId3">
            <a:alphaModFix/>
          </a:blip>
          <a:stretch>
            <a:fillRect/>
          </a:stretch>
        </p:blipFill>
        <p:spPr>
          <a:xfrm>
            <a:off x="353725" y="2454325"/>
            <a:ext cx="5151325" cy="2124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Announcements</a:t>
            </a:r>
            <a:endParaRPr/>
          </a:p>
        </p:txBody>
      </p:sp>
      <p:sp>
        <p:nvSpPr>
          <p:cNvPr id="120" name="Google Shape;120;p27"/>
          <p:cNvSpPr txBox="1"/>
          <p:nvPr>
            <p:ph idx="1" type="body"/>
          </p:nvPr>
        </p:nvSpPr>
        <p:spPr>
          <a:xfrm>
            <a:off x="311700" y="1225225"/>
            <a:ext cx="8832300" cy="3571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Proposal Comments - ✅ complete</a:t>
            </a:r>
            <a:endParaRPr>
              <a:solidFill>
                <a:srgbClr val="999999"/>
              </a:solidFill>
            </a:endParaRPr>
          </a:p>
          <a:p>
            <a:pPr indent="-317500" lvl="1" marL="914400" rtl="0" algn="l">
              <a:lnSpc>
                <a:spcPct val="115000"/>
              </a:lnSpc>
              <a:spcBef>
                <a:spcPts val="0"/>
              </a:spcBef>
              <a:spcAft>
                <a:spcPts val="0"/>
              </a:spcAft>
              <a:buSzPts val="1400"/>
              <a:buChar char="-"/>
            </a:pPr>
            <a:r>
              <a:rPr lang="en"/>
              <a:t>Please reach out if you have</a:t>
            </a:r>
            <a:r>
              <a:rPr b="1" lang="en"/>
              <a:t> questions</a:t>
            </a:r>
            <a:endParaRPr b="1"/>
          </a:p>
          <a:p>
            <a:pPr indent="-342900" lvl="0" marL="457200" rtl="0" algn="l">
              <a:lnSpc>
                <a:spcPct val="115000"/>
              </a:lnSpc>
              <a:spcBef>
                <a:spcPts val="0"/>
              </a:spcBef>
              <a:spcAft>
                <a:spcPts val="0"/>
              </a:spcAft>
              <a:buSzPts val="1800"/>
              <a:buChar char="-"/>
            </a:pPr>
            <a:r>
              <a:rPr b="1" lang="en"/>
              <a:t>Assignment 6 released. </a:t>
            </a:r>
            <a:endParaRPr b="1"/>
          </a:p>
          <a:p>
            <a:pPr indent="-317500" lvl="1" marL="914400" rtl="0" algn="l">
              <a:lnSpc>
                <a:spcPct val="115000"/>
              </a:lnSpc>
              <a:spcBef>
                <a:spcPts val="0"/>
              </a:spcBef>
              <a:spcAft>
                <a:spcPts val="0"/>
              </a:spcAft>
              <a:buSzPts val="1400"/>
              <a:buChar char="-"/>
            </a:pPr>
            <a:r>
              <a:rPr b="1" lang="en"/>
              <a:t>Due date: Sunday 03/07 at 11:59 pm PST.</a:t>
            </a:r>
            <a:endParaRPr b="1"/>
          </a:p>
          <a:p>
            <a:pPr indent="-342900" lvl="0" marL="457200" rtl="0" algn="l">
              <a:lnSpc>
                <a:spcPct val="115000"/>
              </a:lnSpc>
              <a:spcBef>
                <a:spcPts val="0"/>
              </a:spcBef>
              <a:spcAft>
                <a:spcPts val="0"/>
              </a:spcAft>
              <a:buSzPts val="1800"/>
              <a:buChar char="-"/>
            </a:pPr>
            <a:r>
              <a:rPr b="1" lang="en"/>
              <a:t>Assignment 7 to be released 03/06</a:t>
            </a:r>
            <a:endParaRPr b="1"/>
          </a:p>
          <a:p>
            <a:pPr indent="-317500" lvl="1" marL="914400" rtl="0" algn="l">
              <a:lnSpc>
                <a:spcPct val="115000"/>
              </a:lnSpc>
              <a:spcBef>
                <a:spcPts val="0"/>
              </a:spcBef>
              <a:spcAft>
                <a:spcPts val="0"/>
              </a:spcAft>
              <a:buSzPts val="1400"/>
              <a:buChar char="-"/>
            </a:pPr>
            <a:r>
              <a:rPr b="1" lang="en"/>
              <a:t>Due date: Sunday 03/14 at 11:59 pm PST.</a:t>
            </a:r>
            <a:endParaRPr b="1"/>
          </a:p>
          <a:p>
            <a:pPr indent="-342900" lvl="0" marL="457200" rtl="0" algn="l">
              <a:lnSpc>
                <a:spcPct val="115000"/>
              </a:lnSpc>
              <a:spcBef>
                <a:spcPts val="0"/>
              </a:spcBef>
              <a:spcAft>
                <a:spcPts val="0"/>
              </a:spcAft>
              <a:buSzPts val="1800"/>
              <a:buChar char="-"/>
            </a:pPr>
            <a:r>
              <a:rPr b="1" lang="en"/>
              <a:t>Concerns?</a:t>
            </a:r>
            <a:endParaRPr b="1"/>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5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Comments</a:t>
            </a:r>
            <a:endParaRPr/>
          </a:p>
        </p:txBody>
      </p:sp>
      <p:sp>
        <p:nvSpPr>
          <p:cNvPr id="673" name="Google Shape;673;p54"/>
          <p:cNvSpPr txBox="1"/>
          <p:nvPr>
            <p:ph idx="1" type="body"/>
          </p:nvPr>
        </p:nvSpPr>
        <p:spPr>
          <a:xfrm>
            <a:off x="311700" y="1225225"/>
            <a:ext cx="8757900" cy="3354000"/>
          </a:xfrm>
          <a:prstGeom prst="rect">
            <a:avLst/>
          </a:prstGeom>
        </p:spPr>
        <p:txBody>
          <a:bodyPr anchorCtr="0" anchor="t" bIns="91425" lIns="91425" spcFirstLastPara="1" rIns="91425" wrap="square" tIns="91425">
            <a:noAutofit/>
          </a:bodyPr>
          <a:lstStyle/>
          <a:p>
            <a:pPr indent="-355600" lvl="0" marL="457200" marR="0" rtl="0" algn="l">
              <a:lnSpc>
                <a:spcPct val="115000"/>
              </a:lnSpc>
              <a:spcBef>
                <a:spcPts val="0"/>
              </a:spcBef>
              <a:spcAft>
                <a:spcPts val="0"/>
              </a:spcAft>
              <a:buClr>
                <a:schemeClr val="dk1"/>
              </a:buClr>
              <a:buSzPts val="2000"/>
              <a:buFont typeface="Open Sans"/>
              <a:buChar char="●"/>
            </a:pPr>
            <a:r>
              <a:rPr lang="en" sz="2000"/>
              <a:t>Encoder output is fed into Decoder through 2nd attention function in Decoder (Q from Decoder, K,V from encoder)</a:t>
            </a:r>
            <a:endParaRPr sz="2000"/>
          </a:p>
          <a:p>
            <a:pPr indent="-355600" lvl="0" marL="457200" marR="0" rtl="0" algn="l">
              <a:lnSpc>
                <a:spcPct val="115000"/>
              </a:lnSpc>
              <a:spcBef>
                <a:spcPts val="0"/>
              </a:spcBef>
              <a:spcAft>
                <a:spcPts val="0"/>
              </a:spcAft>
              <a:buClr>
                <a:schemeClr val="dk1"/>
              </a:buClr>
              <a:buSzPts val="2000"/>
              <a:buFont typeface="Open Sans"/>
              <a:buChar char="●"/>
            </a:pPr>
            <a:r>
              <a:rPr lang="en" sz="2000"/>
              <a:t>Masking is used on Decoder so that Decoder does not peek ahead</a:t>
            </a:r>
            <a:br>
              <a:rPr lang="en" sz="2000"/>
            </a:br>
            <a:endParaRPr sz="1000"/>
          </a:p>
          <a:p>
            <a:pPr indent="-355600" lvl="0" marL="457200" marR="0" rtl="0" algn="l">
              <a:lnSpc>
                <a:spcPct val="115000"/>
              </a:lnSpc>
              <a:spcBef>
                <a:spcPts val="0"/>
              </a:spcBef>
              <a:spcAft>
                <a:spcPts val="0"/>
              </a:spcAft>
              <a:buClr>
                <a:schemeClr val="dk1"/>
              </a:buClr>
              <a:buSzPts val="2000"/>
              <a:buFont typeface="Open Sans"/>
              <a:buChar char="●"/>
            </a:pPr>
            <a:r>
              <a:rPr b="1" lang="en" sz="2000"/>
              <a:t>No more ‘one-step </a:t>
            </a:r>
            <a:br>
              <a:rPr b="1" lang="en" sz="2000"/>
            </a:br>
            <a:r>
              <a:rPr b="1" lang="en" sz="2000"/>
              <a:t>at a time’ (during </a:t>
            </a:r>
            <a:br>
              <a:rPr b="1" lang="en" sz="2000"/>
            </a:br>
            <a:r>
              <a:rPr b="1" lang="en" sz="2000"/>
              <a:t>training)! </a:t>
            </a:r>
            <a:br>
              <a:rPr b="1" lang="en" sz="1000"/>
            </a:br>
            <a:endParaRPr b="1" sz="1000"/>
          </a:p>
          <a:p>
            <a:pPr indent="-355600" lvl="0" marL="457200" marR="0" rtl="0" algn="l">
              <a:lnSpc>
                <a:spcPct val="115000"/>
              </a:lnSpc>
              <a:spcBef>
                <a:spcPts val="0"/>
              </a:spcBef>
              <a:spcAft>
                <a:spcPts val="0"/>
              </a:spcAft>
              <a:buClr>
                <a:schemeClr val="dk1"/>
              </a:buClr>
              <a:buSzPts val="2000"/>
              <a:buFont typeface="Open Sans"/>
              <a:buChar char="●"/>
            </a:pPr>
            <a:r>
              <a:rPr b="1" lang="en" sz="2000"/>
              <a:t>~100x faster than RNN</a:t>
            </a:r>
            <a:br>
              <a:rPr b="1" lang="en" sz="2000"/>
            </a:br>
            <a:r>
              <a:rPr b="1" lang="en" sz="2000"/>
              <a:t> approach for MT </a:t>
            </a:r>
            <a:r>
              <a:rPr b="1" lang="en" sz="2000"/>
              <a:t> </a:t>
            </a:r>
            <a:br>
              <a:rPr lang="en" sz="2000"/>
            </a:br>
            <a:r>
              <a:rPr lang="en" sz="2000"/>
              <a:t>                                   </a:t>
            </a:r>
            <a:br>
              <a:rPr b="1" lang="en" sz="2000"/>
            </a:br>
            <a:br>
              <a:rPr lang="en" sz="2000"/>
            </a:br>
            <a:br>
              <a:rPr lang="en" sz="2000"/>
            </a:br>
            <a:r>
              <a:rPr lang="en" sz="2000"/>
              <a:t>                                   </a:t>
            </a:r>
            <a:br>
              <a:rPr b="1" lang="en" sz="2000"/>
            </a:br>
            <a:br>
              <a:rPr lang="en" sz="2000"/>
            </a:br>
            <a:br>
              <a:rPr lang="en" sz="2000"/>
            </a:br>
            <a:br>
              <a:rPr lang="en" sz="2000"/>
            </a:br>
            <a:br>
              <a:rPr lang="en" sz="2000"/>
            </a:br>
            <a:br>
              <a:rPr lang="en" sz="2000"/>
            </a:br>
            <a:br>
              <a:rPr lang="en" sz="2000"/>
            </a:br>
            <a:br>
              <a:rPr lang="en" sz="2000"/>
            </a:br>
            <a:br>
              <a:rPr lang="en" sz="2000"/>
            </a:br>
            <a:endParaRPr sz="2000"/>
          </a:p>
          <a:p>
            <a:pPr indent="0" lvl="0" marL="0" rtl="0" algn="l">
              <a:spcBef>
                <a:spcPts val="1600"/>
              </a:spcBef>
              <a:spcAft>
                <a:spcPts val="0"/>
              </a:spcAft>
              <a:buNone/>
            </a:pPr>
            <a:r>
              <a:t/>
            </a:r>
            <a:endParaRPr sz="1600"/>
          </a:p>
          <a:p>
            <a:pPr indent="0" lvl="0" marL="457200" rtl="0" algn="l">
              <a:spcBef>
                <a:spcPts val="1600"/>
              </a:spcBef>
              <a:spcAft>
                <a:spcPts val="1600"/>
              </a:spcAft>
              <a:buNone/>
            </a:pPr>
            <a:r>
              <a:t/>
            </a:r>
            <a:endParaRPr/>
          </a:p>
        </p:txBody>
      </p:sp>
      <p:pic>
        <p:nvPicPr>
          <p:cNvPr id="674" name="Google Shape;674;p54"/>
          <p:cNvPicPr preferRelativeResize="0"/>
          <p:nvPr/>
        </p:nvPicPr>
        <p:blipFill>
          <a:blip r:embed="rId3">
            <a:alphaModFix/>
          </a:blip>
          <a:stretch>
            <a:fillRect/>
          </a:stretch>
        </p:blipFill>
        <p:spPr>
          <a:xfrm>
            <a:off x="3831900" y="2443000"/>
            <a:ext cx="5000400" cy="2351625"/>
          </a:xfrm>
          <a:prstGeom prst="rect">
            <a:avLst/>
          </a:prstGeom>
          <a:noFill/>
          <a:ln>
            <a:noFill/>
          </a:ln>
        </p:spPr>
      </p:pic>
      <p:sp>
        <p:nvSpPr>
          <p:cNvPr id="675" name="Google Shape;675;p54"/>
          <p:cNvSpPr txBox="1"/>
          <p:nvPr/>
        </p:nvSpPr>
        <p:spPr>
          <a:xfrm>
            <a:off x="-381000" y="4657225"/>
            <a:ext cx="3000000" cy="45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rPr>
              <a:t>From </a:t>
            </a:r>
            <a:r>
              <a:rPr lang="en" sz="1200" u="sng">
                <a:solidFill>
                  <a:schemeClr val="accent5"/>
                </a:solidFill>
                <a:hlinkClick r:id="rId4">
                  <a:extLst>
                    <a:ext uri="{A12FA001-AC4F-418D-AE19-62706E023703}">
                      <ahyp:hlinkClr val="tx"/>
                    </a:ext>
                  </a:extLst>
                </a:hlinkClick>
              </a:rPr>
              <a:t>Vaswani et al. 2017</a:t>
            </a:r>
            <a:r>
              <a:rPr lang="en" sz="1200">
                <a:solidFill>
                  <a:schemeClr val="dk1"/>
                </a:solidFill>
              </a:rPr>
              <a:t>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55"/>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Transfer Learning</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5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Transfer Learning</a:t>
            </a:r>
            <a:endParaRPr/>
          </a:p>
        </p:txBody>
      </p:sp>
      <p:sp>
        <p:nvSpPr>
          <p:cNvPr id="686" name="Google Shape;686;p5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Problem:</a:t>
            </a:r>
            <a:r>
              <a:rPr lang="en" sz="1600"/>
              <a:t> “</a:t>
            </a:r>
            <a:r>
              <a:rPr i="1" lang="en" sz="1600"/>
              <a:t>Can we create one generalized model for all NLP tasks?”</a:t>
            </a:r>
            <a:endParaRPr b="1" i="1" sz="1600"/>
          </a:p>
          <a:p>
            <a:pPr indent="457200" lvl="0" marL="0" rtl="0" algn="l">
              <a:spcBef>
                <a:spcPts val="1600"/>
              </a:spcBef>
              <a:spcAft>
                <a:spcPts val="0"/>
              </a:spcAft>
              <a:buNone/>
            </a:pPr>
            <a:r>
              <a:rPr b="1" lang="en" sz="1600"/>
              <a:t>Multi-task Learning:</a:t>
            </a:r>
            <a:r>
              <a:rPr lang="en" sz="1600"/>
              <a:t> train on multiple tasks and share weights so performance on each task improves</a:t>
            </a:r>
            <a:r>
              <a:rPr lang="en"/>
              <a:t> </a:t>
            </a:r>
            <a:r>
              <a:rPr lang="en" sz="1100" u="sng">
                <a:solidFill>
                  <a:schemeClr val="hlink"/>
                </a:solidFill>
                <a:latin typeface="Arial"/>
                <a:ea typeface="Arial"/>
                <a:cs typeface="Arial"/>
                <a:sym typeface="Arial"/>
                <a:hlinkClick r:id="rId3"/>
              </a:rPr>
              <a:t>Natural Language Processing (almost) from Scratch</a:t>
            </a:r>
            <a:r>
              <a:rPr lang="en" sz="1100">
                <a:latin typeface="Arial"/>
                <a:ea typeface="Arial"/>
                <a:cs typeface="Arial"/>
                <a:sym typeface="Arial"/>
              </a:rPr>
              <a:t> (Collobert et al., 2011) </a:t>
            </a:r>
            <a:endParaRPr/>
          </a:p>
          <a:p>
            <a:pPr indent="457200" lvl="0" marL="0" rtl="0" algn="l">
              <a:spcBef>
                <a:spcPts val="1600"/>
              </a:spcBef>
              <a:spcAft>
                <a:spcPts val="0"/>
              </a:spcAft>
              <a:buNone/>
            </a:pPr>
            <a:r>
              <a:rPr b="1" lang="en" sz="1600"/>
              <a:t>Transfer Learning:</a:t>
            </a:r>
            <a:r>
              <a:rPr lang="en" sz="1600"/>
              <a:t> train a model on a general task that will help on multiple linguistic problems then fine tune that model for your specific problem</a:t>
            </a:r>
            <a:endParaRPr sz="1600"/>
          </a:p>
          <a:p>
            <a:pPr indent="457200" lvl="0" marL="0" rtl="0" algn="l">
              <a:spcBef>
                <a:spcPts val="1600"/>
              </a:spcBef>
              <a:spcAft>
                <a:spcPts val="0"/>
              </a:spcAft>
              <a:buNone/>
            </a:pPr>
            <a:r>
              <a:rPr b="1" lang="en" sz="1600"/>
              <a:t>Zero Shot:</a:t>
            </a:r>
            <a:r>
              <a:rPr lang="en" sz="1600"/>
              <a:t> model performs a task it has never seen which implies good model generalization.</a:t>
            </a:r>
            <a:endParaRPr sz="1600"/>
          </a:p>
          <a:p>
            <a:pPr indent="457200" lvl="0" marL="0" rtl="0" algn="l">
              <a:spcBef>
                <a:spcPts val="1600"/>
              </a:spcBef>
              <a:spcAft>
                <a:spcPts val="1600"/>
              </a:spcAft>
              <a:buNone/>
            </a:pPr>
            <a:r>
              <a:rPr b="1" lang="en" sz="1600"/>
              <a:t>One (few) Shot:</a:t>
            </a:r>
            <a:r>
              <a:rPr lang="en" sz="1600"/>
              <a:t> model performs a task after only seeing it once (few times) (GPT-3)</a:t>
            </a:r>
            <a:endParaRPr sz="16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5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 Architectural Example</a:t>
            </a:r>
            <a:endParaRPr/>
          </a:p>
        </p:txBody>
      </p:sp>
      <p:sp>
        <p:nvSpPr>
          <p:cNvPr id="692" name="Google Shape;692;p57"/>
          <p:cNvSpPr txBox="1"/>
          <p:nvPr>
            <p:ph idx="1" type="body"/>
          </p:nvPr>
        </p:nvSpPr>
        <p:spPr>
          <a:xfrm>
            <a:off x="5143500" y="1225225"/>
            <a:ext cx="36888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Can ELMO do anything on its own?</a:t>
            </a:r>
            <a:endParaRPr b="1"/>
          </a:p>
          <a:p>
            <a:pPr indent="-323850" lvl="0" marL="457200" rtl="0" algn="l">
              <a:spcBef>
                <a:spcPts val="1600"/>
              </a:spcBef>
              <a:spcAft>
                <a:spcPts val="0"/>
              </a:spcAft>
              <a:buSzPts val="1500"/>
              <a:buChar char="●"/>
            </a:pPr>
            <a:r>
              <a:rPr lang="en" sz="1500"/>
              <a:t>ELMO pre-trained on language modeling task</a:t>
            </a:r>
            <a:endParaRPr sz="1500"/>
          </a:p>
          <a:p>
            <a:pPr indent="-323850" lvl="0" marL="457200" rtl="0" algn="l">
              <a:spcBef>
                <a:spcPts val="0"/>
              </a:spcBef>
              <a:spcAft>
                <a:spcPts val="0"/>
              </a:spcAft>
              <a:buSzPts val="1500"/>
              <a:buChar char="●"/>
            </a:pPr>
            <a:r>
              <a:rPr lang="en" sz="1500"/>
              <a:t>Needs model above to actually do something (classify, NER, etc.)</a:t>
            </a:r>
            <a:endParaRPr sz="1500"/>
          </a:p>
          <a:p>
            <a:pPr indent="0" lvl="0" marL="0" rtl="0" algn="l">
              <a:spcBef>
                <a:spcPts val="1600"/>
              </a:spcBef>
              <a:spcAft>
                <a:spcPts val="0"/>
              </a:spcAft>
              <a:buNone/>
            </a:pPr>
            <a:r>
              <a:rPr b="1" lang="en"/>
              <a:t>How does your model learn?</a:t>
            </a:r>
            <a:endParaRPr b="1"/>
          </a:p>
          <a:p>
            <a:pPr indent="-323850" lvl="0" marL="457200" rtl="0" algn="l">
              <a:spcBef>
                <a:spcPts val="1600"/>
              </a:spcBef>
              <a:spcAft>
                <a:spcPts val="0"/>
              </a:spcAft>
              <a:buSzPts val="1500"/>
              <a:buChar char="●"/>
            </a:pPr>
            <a:r>
              <a:rPr lang="en" sz="1500"/>
              <a:t>Train your model above AND (usually) ELMO weights</a:t>
            </a:r>
            <a:endParaRPr sz="1500"/>
          </a:p>
        </p:txBody>
      </p:sp>
      <p:pic>
        <p:nvPicPr>
          <p:cNvPr id="693" name="Google Shape;693;p57"/>
          <p:cNvPicPr preferRelativeResize="0"/>
          <p:nvPr/>
        </p:nvPicPr>
        <p:blipFill>
          <a:blip r:embed="rId3">
            <a:alphaModFix/>
          </a:blip>
          <a:stretch>
            <a:fillRect/>
          </a:stretch>
        </p:blipFill>
        <p:spPr>
          <a:xfrm>
            <a:off x="684988" y="2494875"/>
            <a:ext cx="3971774" cy="1901600"/>
          </a:xfrm>
          <a:prstGeom prst="rect">
            <a:avLst/>
          </a:prstGeom>
          <a:noFill/>
          <a:ln>
            <a:noFill/>
          </a:ln>
        </p:spPr>
      </p:pic>
      <p:sp>
        <p:nvSpPr>
          <p:cNvPr id="694" name="Google Shape;694;p57"/>
          <p:cNvSpPr txBox="1"/>
          <p:nvPr/>
        </p:nvSpPr>
        <p:spPr>
          <a:xfrm>
            <a:off x="723125" y="1457900"/>
            <a:ext cx="3895500" cy="5205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latin typeface="Open Sans"/>
                <a:ea typeface="Open Sans"/>
                <a:cs typeface="Open Sans"/>
                <a:sym typeface="Open Sans"/>
              </a:rPr>
              <a:t>? ? ? ? ?</a:t>
            </a:r>
            <a:endParaRPr b="1" sz="2100">
              <a:latin typeface="Open Sans"/>
              <a:ea typeface="Open Sans"/>
              <a:cs typeface="Open Sans"/>
              <a:sym typeface="Open Sans"/>
            </a:endParaRPr>
          </a:p>
        </p:txBody>
      </p:sp>
      <p:sp>
        <p:nvSpPr>
          <p:cNvPr id="695" name="Google Shape;695;p57"/>
          <p:cNvSpPr/>
          <p:nvPr/>
        </p:nvSpPr>
        <p:spPr>
          <a:xfrm>
            <a:off x="1899450" y="2003388"/>
            <a:ext cx="244800" cy="466500"/>
          </a:xfrm>
          <a:prstGeom prst="up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7"/>
          <p:cNvSpPr/>
          <p:nvPr/>
        </p:nvSpPr>
        <p:spPr>
          <a:xfrm>
            <a:off x="2627725" y="2028375"/>
            <a:ext cx="244800" cy="466500"/>
          </a:xfrm>
          <a:prstGeom prst="up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7"/>
          <p:cNvSpPr/>
          <p:nvPr/>
        </p:nvSpPr>
        <p:spPr>
          <a:xfrm>
            <a:off x="3356000" y="2028375"/>
            <a:ext cx="244800" cy="466500"/>
          </a:xfrm>
          <a:prstGeom prst="up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7"/>
          <p:cNvSpPr txBox="1"/>
          <p:nvPr/>
        </p:nvSpPr>
        <p:spPr>
          <a:xfrm>
            <a:off x="152400" y="4560900"/>
            <a:ext cx="8940300" cy="43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000000"/>
                </a:solidFill>
                <a:latin typeface="Open Sans"/>
                <a:ea typeface="Open Sans"/>
                <a:cs typeface="Open Sans"/>
                <a:sym typeface="Open Sans"/>
              </a:rPr>
              <a:t>Image Source: </a:t>
            </a:r>
            <a:br>
              <a:rPr lang="en" sz="1800">
                <a:solidFill>
                  <a:srgbClr val="000000"/>
                </a:solidFill>
                <a:latin typeface="Open Sans"/>
                <a:ea typeface="Open Sans"/>
                <a:cs typeface="Open Sans"/>
                <a:sym typeface="Open Sans"/>
              </a:rPr>
            </a:br>
            <a:r>
              <a:rPr lang="en" sz="1100">
                <a:solidFill>
                  <a:srgbClr val="000000"/>
                </a:solidFill>
                <a:latin typeface="Open Sans"/>
                <a:ea typeface="Open Sans"/>
                <a:cs typeface="Open Sans"/>
                <a:sym typeface="Open Sans"/>
              </a:rPr>
              <a:t>”BERT: Pre-training of Deep Bidirectional Transformers for Language Understanding”, Devlin et al,  ,</a:t>
            </a:r>
            <a:r>
              <a:rPr lang="en" sz="1100" u="sng">
                <a:solidFill>
                  <a:srgbClr val="57BB8A"/>
                </a:solidFill>
                <a:hlinkClick r:id="rId4">
                  <a:extLst>
                    <a:ext uri="{A12FA001-AC4F-418D-AE19-62706E023703}">
                      <ahyp:hlinkClr val="tx"/>
                    </a:ext>
                  </a:extLst>
                </a:hlinkClick>
              </a:rPr>
              <a:t>https://arxiv.org/pdf/1810.04805.pdf</a:t>
            </a:r>
            <a:endParaRPr sz="11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5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Pre-Training and Fine-Tuning</a:t>
            </a:r>
            <a:endParaRPr/>
          </a:p>
        </p:txBody>
      </p:sp>
      <p:sp>
        <p:nvSpPr>
          <p:cNvPr id="704" name="Google Shape;704;p58"/>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Pre-training</a:t>
            </a:r>
            <a:endParaRPr b="1"/>
          </a:p>
          <a:p>
            <a:pPr indent="-330200" lvl="0" marL="457200" rtl="0" algn="l">
              <a:spcBef>
                <a:spcPts val="1600"/>
              </a:spcBef>
              <a:spcAft>
                <a:spcPts val="0"/>
              </a:spcAft>
              <a:buSzPts val="1600"/>
              <a:buChar char="●"/>
            </a:pPr>
            <a:r>
              <a:rPr lang="en" sz="1600"/>
              <a:t>Learn one or more tasks that provide a foundation for performing other tasks</a:t>
            </a:r>
            <a:endParaRPr sz="1600"/>
          </a:p>
          <a:p>
            <a:pPr indent="-330200" lvl="1" marL="914400" rtl="0" algn="l">
              <a:spcBef>
                <a:spcPts val="0"/>
              </a:spcBef>
              <a:spcAft>
                <a:spcPts val="0"/>
              </a:spcAft>
              <a:buSzPts val="1600"/>
              <a:buChar char="○"/>
            </a:pPr>
            <a:r>
              <a:rPr lang="en" sz="1600"/>
              <a:t>Predict next word</a:t>
            </a:r>
            <a:endParaRPr sz="1600"/>
          </a:p>
          <a:p>
            <a:pPr indent="-330200" lvl="1" marL="914400" rtl="0" algn="l">
              <a:spcBef>
                <a:spcPts val="0"/>
              </a:spcBef>
              <a:spcAft>
                <a:spcPts val="0"/>
              </a:spcAft>
              <a:buSzPts val="1600"/>
              <a:buChar char="○"/>
            </a:pPr>
            <a:r>
              <a:rPr lang="en" sz="1600"/>
              <a:t>Predict missing word(s)</a:t>
            </a:r>
            <a:endParaRPr sz="1600"/>
          </a:p>
          <a:p>
            <a:pPr indent="-330200" lvl="1" marL="914400" rtl="0" algn="l">
              <a:spcBef>
                <a:spcPts val="0"/>
              </a:spcBef>
              <a:spcAft>
                <a:spcPts val="0"/>
              </a:spcAft>
              <a:buSzPts val="1600"/>
              <a:buChar char="○"/>
            </a:pPr>
            <a:r>
              <a:rPr lang="en" sz="1600"/>
              <a:t>Are sentences connected?</a:t>
            </a:r>
            <a:endParaRPr sz="1600"/>
          </a:p>
          <a:p>
            <a:pPr indent="0" lvl="0" marL="0" rtl="0" algn="l">
              <a:spcBef>
                <a:spcPts val="1600"/>
              </a:spcBef>
              <a:spcAft>
                <a:spcPts val="0"/>
              </a:spcAft>
              <a:buNone/>
            </a:pPr>
            <a:r>
              <a:rPr b="1" lang="en"/>
              <a:t>Fine-tuning</a:t>
            </a:r>
            <a:endParaRPr b="1"/>
          </a:p>
          <a:p>
            <a:pPr indent="-330200" lvl="0" marL="457200" rtl="0" algn="l">
              <a:spcBef>
                <a:spcPts val="1600"/>
              </a:spcBef>
              <a:spcAft>
                <a:spcPts val="0"/>
              </a:spcAft>
              <a:buSzPts val="1600"/>
              <a:buChar char="●"/>
            </a:pPr>
            <a:r>
              <a:rPr lang="en" sz="1600"/>
              <a:t>Add a layer(s) on top that performs your specific task like classification or span identification.</a:t>
            </a:r>
            <a:endParaRPr sz="1600"/>
          </a:p>
          <a:p>
            <a:pPr indent="-330200" lvl="0" marL="457200" rtl="0" algn="l">
              <a:spcBef>
                <a:spcPts val="0"/>
              </a:spcBef>
              <a:spcAft>
                <a:spcPts val="0"/>
              </a:spcAft>
              <a:buSzPts val="1600"/>
              <a:buChar char="●"/>
            </a:pPr>
            <a:r>
              <a:rPr lang="en" sz="1600"/>
              <a:t>Use your small domain specific training set to train your model to make accurate predictions</a:t>
            </a:r>
            <a:endParaRPr sz="16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59"/>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Pre-trained Models:</a:t>
            </a:r>
            <a:endParaRPr/>
          </a:p>
          <a:p>
            <a:pPr indent="0" lvl="0" marL="0" rtl="0" algn="ctr">
              <a:spcBef>
                <a:spcPts val="0"/>
              </a:spcBef>
              <a:spcAft>
                <a:spcPts val="0"/>
              </a:spcAft>
              <a:buNone/>
            </a:pPr>
            <a:r>
              <a:rPr lang="en"/>
              <a:t>BERT, GPT &amp; T5</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60"/>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u="sng">
                <a:solidFill>
                  <a:srgbClr val="FF9900"/>
                </a:solidFill>
                <a:hlinkClick r:id="rId3">
                  <a:extLst>
                    <a:ext uri="{A12FA001-AC4F-418D-AE19-62706E023703}">
                      <ahyp:hlinkClr val="tx"/>
                    </a:ext>
                  </a:extLst>
                </a:hlinkClick>
              </a:rPr>
              <a:t>BERT</a:t>
            </a:r>
            <a:endParaRPr>
              <a:solidFill>
                <a:srgbClr val="FF9900"/>
              </a:solidFill>
            </a:endParaRPr>
          </a:p>
          <a:p>
            <a:pPr indent="0" lvl="0" marL="0" rtl="0" algn="ctr">
              <a:spcBef>
                <a:spcPts val="0"/>
              </a:spcBef>
              <a:spcAft>
                <a:spcPts val="0"/>
              </a:spcAft>
              <a:buNone/>
            </a:pPr>
            <a:r>
              <a:rPr b="1" lang="en" sz="1800">
                <a:latin typeface="Arial"/>
                <a:ea typeface="Arial"/>
                <a:cs typeface="Arial"/>
                <a:sym typeface="Arial"/>
              </a:rPr>
              <a:t>B</a:t>
            </a:r>
            <a:r>
              <a:rPr lang="en" sz="1800">
                <a:latin typeface="Arial"/>
                <a:ea typeface="Arial"/>
                <a:cs typeface="Arial"/>
                <a:sym typeface="Arial"/>
              </a:rPr>
              <a:t>idirectional </a:t>
            </a:r>
            <a:r>
              <a:rPr b="1" lang="en" sz="1800">
                <a:latin typeface="Arial"/>
                <a:ea typeface="Arial"/>
                <a:cs typeface="Arial"/>
                <a:sym typeface="Arial"/>
              </a:rPr>
              <a:t>E</a:t>
            </a:r>
            <a:r>
              <a:rPr lang="en" sz="1800">
                <a:latin typeface="Arial"/>
                <a:ea typeface="Arial"/>
                <a:cs typeface="Arial"/>
                <a:sym typeface="Arial"/>
              </a:rPr>
              <a:t>ncoder </a:t>
            </a:r>
            <a:r>
              <a:rPr b="1" lang="en" sz="1800">
                <a:latin typeface="Arial"/>
                <a:ea typeface="Arial"/>
                <a:cs typeface="Arial"/>
                <a:sym typeface="Arial"/>
              </a:rPr>
              <a:t>R</a:t>
            </a:r>
            <a:r>
              <a:rPr lang="en" sz="1800">
                <a:latin typeface="Arial"/>
                <a:ea typeface="Arial"/>
                <a:cs typeface="Arial"/>
                <a:sym typeface="Arial"/>
              </a:rPr>
              <a:t>epresentations from </a:t>
            </a:r>
            <a:r>
              <a:rPr b="1" lang="en" sz="1800">
                <a:latin typeface="Arial"/>
                <a:ea typeface="Arial"/>
                <a:cs typeface="Arial"/>
                <a:sym typeface="Arial"/>
              </a:rPr>
              <a:t>T</a:t>
            </a:r>
            <a:r>
              <a:rPr lang="en" sz="1800">
                <a:latin typeface="Arial"/>
                <a:ea typeface="Arial"/>
                <a:cs typeface="Arial"/>
                <a:sym typeface="Arial"/>
              </a:rPr>
              <a:t>ransformers</a:t>
            </a:r>
            <a:br>
              <a:rPr lang="en" sz="1800">
                <a:latin typeface="Arial"/>
                <a:ea typeface="Arial"/>
                <a:cs typeface="Arial"/>
                <a:sym typeface="Arial"/>
              </a:rPr>
            </a:br>
            <a:r>
              <a:rPr lang="en" sz="1400">
                <a:latin typeface="Arial"/>
                <a:ea typeface="Arial"/>
                <a:cs typeface="Arial"/>
                <a:sym typeface="Arial"/>
              </a:rPr>
              <a:t>(available on TensorFlow Hub and Hugging Face)</a:t>
            </a:r>
            <a:endParaRPr sz="14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61"/>
          <p:cNvSpPr txBox="1"/>
          <p:nvPr>
            <p:ph type="title"/>
          </p:nvPr>
        </p:nvSpPr>
        <p:spPr>
          <a:xfrm>
            <a:off x="311700" y="3921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BERT Dimensions</a:t>
            </a:r>
            <a:endParaRPr/>
          </a:p>
        </p:txBody>
      </p:sp>
      <p:sp>
        <p:nvSpPr>
          <p:cNvPr id="720" name="Google Shape;720;p61"/>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Transformer </a:t>
            </a:r>
            <a:r>
              <a:rPr b="1" lang="en"/>
              <a:t>Encoder Architecture: </a:t>
            </a:r>
            <a:endParaRPr b="1"/>
          </a:p>
          <a:p>
            <a:pPr indent="-342900" lvl="0" marL="457200" rtl="0" algn="l">
              <a:spcBef>
                <a:spcPts val="1600"/>
              </a:spcBef>
              <a:spcAft>
                <a:spcPts val="0"/>
              </a:spcAft>
              <a:buSzPts val="1800"/>
              <a:buChar char="●"/>
            </a:pPr>
            <a:r>
              <a:rPr lang="en"/>
              <a:t>Input up to 512 tokens</a:t>
            </a:r>
            <a:br>
              <a:rPr lang="en"/>
            </a:br>
            <a:endParaRPr/>
          </a:p>
          <a:p>
            <a:pPr indent="-342900" lvl="0" marL="457200" rtl="0" algn="l">
              <a:spcBef>
                <a:spcPts val="0"/>
              </a:spcBef>
              <a:spcAft>
                <a:spcPts val="0"/>
              </a:spcAft>
              <a:buSzPts val="1800"/>
              <a:buChar char="●"/>
            </a:pPr>
            <a:r>
              <a:rPr lang="en"/>
              <a:t>BERT Base in 12 encoder layers, BERT Large is 24 encoder layers</a:t>
            </a:r>
            <a:br>
              <a:rPr lang="en"/>
            </a:br>
            <a:endParaRPr/>
          </a:p>
          <a:p>
            <a:pPr indent="-342900" lvl="0" marL="457200" rtl="0" algn="l">
              <a:spcBef>
                <a:spcPts val="0"/>
              </a:spcBef>
              <a:spcAft>
                <a:spcPts val="0"/>
              </a:spcAft>
              <a:buSzPts val="1800"/>
              <a:buChar char="●"/>
            </a:pPr>
            <a:r>
              <a:rPr lang="en"/>
              <a:t>BERT Base in 12 attention heads, BERT Large is 16 attention heads</a:t>
            </a:r>
            <a:br>
              <a:rPr lang="en"/>
            </a:br>
            <a:endParaRPr/>
          </a:p>
          <a:p>
            <a:pPr indent="-342900" lvl="0" marL="457200" rtl="0" algn="l">
              <a:spcBef>
                <a:spcPts val="0"/>
              </a:spcBef>
              <a:spcAft>
                <a:spcPts val="0"/>
              </a:spcAft>
              <a:buSzPts val="1800"/>
              <a:buChar char="●"/>
            </a:pPr>
            <a:r>
              <a:rPr lang="en"/>
              <a:t>Each output token is 768 dimension vector for BERT Base and 1024 dimension vector to BERT Large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6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BERT Pre-Training Details</a:t>
            </a:r>
            <a:endParaRPr/>
          </a:p>
        </p:txBody>
      </p:sp>
      <p:sp>
        <p:nvSpPr>
          <p:cNvPr id="726" name="Google Shape;726;p62"/>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pre-trained on &lt;Tasks&gt; and &lt;Corpora&gt;</a:t>
            </a:r>
            <a:endParaRPr/>
          </a:p>
          <a:p>
            <a:pPr indent="0" lvl="0" marL="0" rtl="0" algn="l">
              <a:spcBef>
                <a:spcPts val="1600"/>
              </a:spcBef>
              <a:spcAft>
                <a:spcPts val="0"/>
              </a:spcAft>
              <a:buNone/>
            </a:pPr>
            <a:r>
              <a:rPr lang="en"/>
              <a:t>	Tasks =</a:t>
            </a:r>
            <a:r>
              <a:rPr lang="en" u="sng"/>
              <a:t> Masked </a:t>
            </a:r>
            <a:r>
              <a:rPr lang="en" u="sng"/>
              <a:t>Language</a:t>
            </a:r>
            <a:r>
              <a:rPr lang="en" u="sng"/>
              <a:t> Model</a:t>
            </a:r>
            <a:r>
              <a:rPr lang="en"/>
              <a:t> and </a:t>
            </a:r>
            <a:r>
              <a:rPr lang="en" u="sng"/>
              <a:t>Next Sentence Prediction</a:t>
            </a:r>
            <a:endParaRPr u="sng"/>
          </a:p>
          <a:p>
            <a:pPr indent="0" lvl="0" marL="0" rtl="0" algn="l">
              <a:spcBef>
                <a:spcPts val="1600"/>
              </a:spcBef>
              <a:spcAft>
                <a:spcPts val="0"/>
              </a:spcAft>
              <a:buNone/>
            </a:pPr>
            <a:r>
              <a:rPr lang="en"/>
              <a:t>	Corpora = Books Corpus and Wikipedia</a:t>
            </a:r>
            <a:endParaRPr/>
          </a:p>
          <a:p>
            <a:pPr indent="0" lvl="0" marL="0" rtl="0" algn="l">
              <a:spcBef>
                <a:spcPts val="1600"/>
              </a:spcBef>
              <a:spcAft>
                <a:spcPts val="0"/>
              </a:spcAft>
              <a:buNone/>
            </a:pPr>
            <a:r>
              <a:rPr lang="en"/>
              <a:t>Currently provide cased, uncased, base, large and multilingual models</a:t>
            </a:r>
            <a:endParaRPr/>
          </a:p>
          <a:p>
            <a:pPr indent="0" lvl="0" marL="0" rtl="0" algn="l">
              <a:spcBef>
                <a:spcPts val="1600"/>
              </a:spcBef>
              <a:spcAft>
                <a:spcPts val="160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6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Pre-Training and Fine Tuning</a:t>
            </a:r>
            <a:endParaRPr/>
          </a:p>
        </p:txBody>
      </p:sp>
      <p:pic>
        <p:nvPicPr>
          <p:cNvPr id="732" name="Google Shape;732;p63"/>
          <p:cNvPicPr preferRelativeResize="0"/>
          <p:nvPr/>
        </p:nvPicPr>
        <p:blipFill>
          <a:blip r:embed="rId3">
            <a:alphaModFix/>
          </a:blip>
          <a:stretch>
            <a:fillRect/>
          </a:stretch>
        </p:blipFill>
        <p:spPr>
          <a:xfrm>
            <a:off x="152400" y="1029250"/>
            <a:ext cx="7468476" cy="3396825"/>
          </a:xfrm>
          <a:prstGeom prst="rect">
            <a:avLst/>
          </a:prstGeom>
          <a:noFill/>
          <a:ln>
            <a:noFill/>
          </a:ln>
        </p:spPr>
      </p:pic>
      <p:sp>
        <p:nvSpPr>
          <p:cNvPr id="733" name="Google Shape;733;p63"/>
          <p:cNvSpPr txBox="1"/>
          <p:nvPr/>
        </p:nvSpPr>
        <p:spPr>
          <a:xfrm>
            <a:off x="152400" y="4654325"/>
            <a:ext cx="8940300" cy="43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000000"/>
                </a:solidFill>
                <a:latin typeface="Open Sans"/>
                <a:ea typeface="Open Sans"/>
                <a:cs typeface="Open Sans"/>
                <a:sym typeface="Open Sans"/>
              </a:rPr>
              <a:t>Image Source: </a:t>
            </a:r>
            <a:br>
              <a:rPr lang="en" sz="1800">
                <a:solidFill>
                  <a:srgbClr val="000000"/>
                </a:solidFill>
                <a:latin typeface="Open Sans"/>
                <a:ea typeface="Open Sans"/>
                <a:cs typeface="Open Sans"/>
                <a:sym typeface="Open Sans"/>
              </a:rPr>
            </a:br>
            <a:r>
              <a:rPr lang="en" sz="1100">
                <a:solidFill>
                  <a:srgbClr val="000000"/>
                </a:solidFill>
                <a:latin typeface="Open Sans"/>
                <a:ea typeface="Open Sans"/>
                <a:cs typeface="Open Sans"/>
                <a:sym typeface="Open Sans"/>
              </a:rPr>
              <a:t>”BERT: Pre-training of Deep Bidirectional Transformers for Language Understanding”, Devlin et al,  ,</a:t>
            </a:r>
            <a:r>
              <a:rPr lang="en" sz="1100" u="sng">
                <a:solidFill>
                  <a:srgbClr val="57BB8A"/>
                </a:solidFill>
                <a:hlinkClick r:id="rId4">
                  <a:extLst>
                    <a:ext uri="{A12FA001-AC4F-418D-AE19-62706E023703}">
                      <ahyp:hlinkClr val="tx"/>
                    </a:ext>
                  </a:extLst>
                </a:hlinkClick>
              </a:rPr>
              <a:t>https://arxiv.org/pdf/1810.04805.pdf</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Announcements (continued)</a:t>
            </a:r>
            <a:endParaRPr/>
          </a:p>
        </p:txBody>
      </p:sp>
      <p:sp>
        <p:nvSpPr>
          <p:cNvPr id="126" name="Google Shape;126;p28"/>
          <p:cNvSpPr txBox="1"/>
          <p:nvPr>
            <p:ph idx="1" type="body"/>
          </p:nvPr>
        </p:nvSpPr>
        <p:spPr>
          <a:xfrm>
            <a:off x="311700" y="1225225"/>
            <a:ext cx="8832300" cy="3571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b="1" lang="en"/>
              <a:t>Paper reading sessions:</a:t>
            </a:r>
            <a:r>
              <a:rPr lang="en"/>
              <a:t> </a:t>
            </a:r>
            <a:endParaRPr/>
          </a:p>
          <a:p>
            <a:pPr indent="-317500" lvl="1" marL="914400" rtl="0" algn="l">
              <a:spcBef>
                <a:spcPts val="0"/>
              </a:spcBef>
              <a:spcAft>
                <a:spcPts val="0"/>
              </a:spcAft>
              <a:buSzPts val="1400"/>
              <a:buChar char="-"/>
            </a:pPr>
            <a:r>
              <a:rPr lang="en" u="sng">
                <a:solidFill>
                  <a:schemeClr val="hlink"/>
                </a:solidFill>
                <a:hlinkClick r:id="rId3"/>
              </a:rPr>
              <a:t>Toward a better trade-off between performance and fairness with kernel-based distribution matching</a:t>
            </a:r>
            <a:r>
              <a:rPr lang="en"/>
              <a:t> </a:t>
            </a:r>
            <a:br>
              <a:rPr lang="en"/>
            </a:br>
            <a:r>
              <a:rPr lang="en"/>
              <a:t>	Peter: Tuesday, 03/02, 3:40 pm PST</a:t>
            </a:r>
            <a:endParaRPr/>
          </a:p>
          <a:p>
            <a:pPr indent="-317500" lvl="1" marL="914400" rtl="0" algn="l">
              <a:spcBef>
                <a:spcPts val="0"/>
              </a:spcBef>
              <a:spcAft>
                <a:spcPts val="0"/>
              </a:spcAft>
              <a:buSzPts val="1400"/>
              <a:buChar char="-"/>
            </a:pPr>
            <a:r>
              <a:rPr lang="en" u="sng">
                <a:solidFill>
                  <a:schemeClr val="hlink"/>
                </a:solidFill>
                <a:hlinkClick r:id="rId4"/>
              </a:rPr>
              <a:t>Universal Text Representation from BERT:  An Empirical Study</a:t>
            </a:r>
            <a:endParaRPr/>
          </a:p>
          <a:p>
            <a:pPr indent="457200" lvl="0" marL="914400" rtl="0" algn="l">
              <a:spcBef>
                <a:spcPts val="0"/>
              </a:spcBef>
              <a:spcAft>
                <a:spcPts val="0"/>
              </a:spcAft>
              <a:buNone/>
            </a:pPr>
            <a:r>
              <a:rPr lang="en" sz="1400"/>
              <a:t>Joachim: Thursday, 03/11, Noon PST</a:t>
            </a:r>
            <a:endParaRPr sz="1400"/>
          </a:p>
          <a:p>
            <a:pPr indent="-342900" lvl="0" marL="457200" rtl="0" algn="l">
              <a:lnSpc>
                <a:spcPct val="115000"/>
              </a:lnSpc>
              <a:spcBef>
                <a:spcPts val="0"/>
              </a:spcBef>
              <a:spcAft>
                <a:spcPts val="0"/>
              </a:spcAft>
              <a:buSzPts val="1800"/>
              <a:buChar char="-"/>
            </a:pPr>
            <a:r>
              <a:rPr b="1" lang="en"/>
              <a:t>Notebook walkthroughs:</a:t>
            </a:r>
            <a:endParaRPr b="1"/>
          </a:p>
          <a:p>
            <a:pPr indent="-317500" lvl="1" marL="914400" rtl="0" algn="l">
              <a:lnSpc>
                <a:spcPct val="115000"/>
              </a:lnSpc>
              <a:spcBef>
                <a:spcPts val="0"/>
              </a:spcBef>
              <a:spcAft>
                <a:spcPts val="0"/>
              </a:spcAft>
              <a:buSzPts val="1400"/>
              <a:buChar char="-"/>
            </a:pPr>
            <a:r>
              <a:rPr lang="en" u="sng">
                <a:solidFill>
                  <a:schemeClr val="hlink"/>
                </a:solidFill>
                <a:hlinkClick r:id="rId5"/>
              </a:rPr>
              <a:t>Implementing a recurrent neural net using LSTM in Keras</a:t>
            </a:r>
            <a:endParaRPr/>
          </a:p>
          <a:p>
            <a:pPr indent="-317500" lvl="2" marL="1371600" rtl="0" algn="l">
              <a:lnSpc>
                <a:spcPct val="115000"/>
              </a:lnSpc>
              <a:spcBef>
                <a:spcPts val="0"/>
              </a:spcBef>
              <a:spcAft>
                <a:spcPts val="0"/>
              </a:spcAft>
              <a:buSzPts val="1400"/>
              <a:buChar char="-"/>
            </a:pPr>
            <a:r>
              <a:rPr lang="en"/>
              <a:t>Drew: Tuesday, 03/02, 6:30 pm PST</a:t>
            </a:r>
            <a:endParaRPr/>
          </a:p>
          <a:p>
            <a:pPr indent="-317500" lvl="2" marL="1371600" rtl="0" algn="l">
              <a:lnSpc>
                <a:spcPct val="115000"/>
              </a:lnSpc>
              <a:spcBef>
                <a:spcPts val="0"/>
              </a:spcBef>
              <a:spcAft>
                <a:spcPts val="0"/>
              </a:spcAft>
              <a:buSzPts val="1400"/>
              <a:buChar char="-"/>
            </a:pPr>
            <a:r>
              <a:rPr lang="en"/>
              <a:t>Drew: Friday, 03/05, 6:30 pm PST</a:t>
            </a:r>
            <a:endParaRPr/>
          </a:p>
          <a:p>
            <a:pPr indent="-317500" lvl="1" marL="914400" rtl="0" algn="l">
              <a:lnSpc>
                <a:spcPct val="115000"/>
              </a:lnSpc>
              <a:spcBef>
                <a:spcPts val="0"/>
              </a:spcBef>
              <a:spcAft>
                <a:spcPts val="0"/>
              </a:spcAft>
              <a:buSzPts val="1400"/>
              <a:buChar char="-"/>
            </a:pPr>
            <a:r>
              <a:rPr lang="en" u="sng">
                <a:solidFill>
                  <a:schemeClr val="hlink"/>
                </a:solidFill>
                <a:hlinkClick r:id="rId6"/>
              </a:rPr>
              <a:t>T5: Part 2 of Read through and Discussion of BERT/T5 NER Notebook</a:t>
            </a:r>
            <a:endParaRPr/>
          </a:p>
          <a:p>
            <a:pPr indent="-317500" lvl="2" marL="1371600" rtl="0" algn="l">
              <a:lnSpc>
                <a:spcPct val="115000"/>
              </a:lnSpc>
              <a:spcBef>
                <a:spcPts val="0"/>
              </a:spcBef>
              <a:spcAft>
                <a:spcPts val="0"/>
              </a:spcAft>
              <a:buSzPts val="1400"/>
              <a:buChar char="-"/>
            </a:pPr>
            <a:r>
              <a:rPr lang="en"/>
              <a:t>Joachim: Friday, 03/05, Noon PST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6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BERT Sequential Input &amp; Word Pieces</a:t>
            </a:r>
            <a:endParaRPr/>
          </a:p>
        </p:txBody>
      </p:sp>
      <p:pic>
        <p:nvPicPr>
          <p:cNvPr id="739" name="Google Shape;739;p64"/>
          <p:cNvPicPr preferRelativeResize="0"/>
          <p:nvPr/>
        </p:nvPicPr>
        <p:blipFill>
          <a:blip r:embed="rId3">
            <a:alphaModFix/>
          </a:blip>
          <a:stretch>
            <a:fillRect/>
          </a:stretch>
        </p:blipFill>
        <p:spPr>
          <a:xfrm>
            <a:off x="1107975" y="957500"/>
            <a:ext cx="6678051" cy="2298350"/>
          </a:xfrm>
          <a:prstGeom prst="rect">
            <a:avLst/>
          </a:prstGeom>
          <a:noFill/>
          <a:ln>
            <a:noFill/>
          </a:ln>
        </p:spPr>
      </p:pic>
      <p:sp>
        <p:nvSpPr>
          <p:cNvPr id="740" name="Google Shape;740;p64"/>
          <p:cNvSpPr txBox="1"/>
          <p:nvPr/>
        </p:nvSpPr>
        <p:spPr>
          <a:xfrm>
            <a:off x="390650" y="4648100"/>
            <a:ext cx="8940300" cy="43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000000"/>
                </a:solidFill>
                <a:latin typeface="Open Sans"/>
                <a:ea typeface="Open Sans"/>
                <a:cs typeface="Open Sans"/>
                <a:sym typeface="Open Sans"/>
              </a:rPr>
              <a:t>I</a:t>
            </a:r>
            <a:r>
              <a:rPr lang="en" sz="900">
                <a:solidFill>
                  <a:srgbClr val="000000"/>
                </a:solidFill>
                <a:latin typeface="Open Sans"/>
                <a:ea typeface="Open Sans"/>
                <a:cs typeface="Open Sans"/>
                <a:sym typeface="Open Sans"/>
              </a:rPr>
              <a:t>mage Source: </a:t>
            </a:r>
            <a:br>
              <a:rPr lang="en" sz="900">
                <a:solidFill>
                  <a:srgbClr val="000000"/>
                </a:solidFill>
                <a:latin typeface="Open Sans"/>
                <a:ea typeface="Open Sans"/>
                <a:cs typeface="Open Sans"/>
                <a:sym typeface="Open Sans"/>
              </a:rPr>
            </a:br>
            <a:r>
              <a:rPr lang="en" sz="900">
                <a:solidFill>
                  <a:srgbClr val="000000"/>
                </a:solidFill>
                <a:latin typeface="Open Sans"/>
                <a:ea typeface="Open Sans"/>
                <a:cs typeface="Open Sans"/>
                <a:sym typeface="Open Sans"/>
              </a:rPr>
              <a:t>”BERT: Pre-training of Deep Bidirectional Transformers for Language Understanding”, Devlin et al,  ,</a:t>
            </a:r>
            <a:r>
              <a:rPr lang="en" sz="900" u="sng">
                <a:solidFill>
                  <a:srgbClr val="57BB8A"/>
                </a:solidFill>
                <a:hlinkClick r:id="rId4">
                  <a:extLst>
                    <a:ext uri="{A12FA001-AC4F-418D-AE19-62706E023703}">
                      <ahyp:hlinkClr val="tx"/>
                    </a:ext>
                  </a:extLst>
                </a:hlinkClick>
              </a:rPr>
              <a:t>https://arxiv.org/pdf/1810.04805.pdf</a:t>
            </a:r>
            <a:endParaRPr sz="900"/>
          </a:p>
        </p:txBody>
      </p:sp>
      <p:sp>
        <p:nvSpPr>
          <p:cNvPr id="741" name="Google Shape;741;p64"/>
          <p:cNvSpPr txBox="1"/>
          <p:nvPr>
            <p:ph idx="4294967295" type="body"/>
          </p:nvPr>
        </p:nvSpPr>
        <p:spPr>
          <a:xfrm>
            <a:off x="390650" y="3176900"/>
            <a:ext cx="8520600" cy="1471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600"/>
              <a:t>Vocab size is ~30,000 because of word pieces (</a:t>
            </a:r>
            <a:r>
              <a:rPr lang="en" sz="1600" u="sng">
                <a:solidFill>
                  <a:schemeClr val="hlink"/>
                </a:solidFill>
                <a:hlinkClick r:id="rId5"/>
              </a:rPr>
              <a:t>WordPiece</a:t>
            </a:r>
            <a:r>
              <a:rPr lang="en" sz="1600"/>
              <a:t>) (</a:t>
            </a:r>
            <a:r>
              <a:rPr lang="en" sz="1600" u="sng">
                <a:solidFill>
                  <a:schemeClr val="hlink"/>
                </a:solidFill>
                <a:hlinkClick r:id="rId6"/>
              </a:rPr>
              <a:t>embedding process</a:t>
            </a:r>
            <a:r>
              <a:rPr lang="en" sz="1600"/>
              <a:t>)</a:t>
            </a:r>
            <a:endParaRPr sz="1600"/>
          </a:p>
          <a:p>
            <a:pPr indent="0" lvl="0" marL="0" rtl="0" algn="l">
              <a:lnSpc>
                <a:spcPct val="150000"/>
              </a:lnSpc>
              <a:spcBef>
                <a:spcPts val="0"/>
              </a:spcBef>
              <a:spcAft>
                <a:spcPts val="0"/>
              </a:spcAft>
              <a:buNone/>
            </a:pPr>
            <a:r>
              <a:rPr lang="en" sz="1600"/>
              <a:t>Token embedding is lookup to learned word piece embedding</a:t>
            </a:r>
            <a:endParaRPr sz="1600"/>
          </a:p>
          <a:p>
            <a:pPr indent="0" lvl="0" marL="0" rtl="0" algn="l">
              <a:lnSpc>
                <a:spcPct val="150000"/>
              </a:lnSpc>
              <a:spcBef>
                <a:spcPts val="0"/>
              </a:spcBef>
              <a:spcAft>
                <a:spcPts val="0"/>
              </a:spcAft>
              <a:buNone/>
            </a:pPr>
            <a:r>
              <a:rPr lang="en" sz="1600"/>
              <a:t>Segment and Position embedding maintains sequence information</a:t>
            </a:r>
            <a:endParaRPr sz="1600"/>
          </a:p>
          <a:p>
            <a:pPr indent="0" lvl="0" marL="0" rtl="0" algn="l">
              <a:lnSpc>
                <a:spcPct val="150000"/>
              </a:lnSpc>
              <a:spcBef>
                <a:spcPts val="0"/>
              </a:spcBef>
              <a:spcAft>
                <a:spcPts val="0"/>
              </a:spcAft>
              <a:buNone/>
            </a:pPr>
            <a:r>
              <a:rPr lang="en" sz="1600"/>
              <a:t>Be sure to use the right tokenizer!</a:t>
            </a:r>
            <a:endParaRPr sz="1600"/>
          </a:p>
          <a:p>
            <a:pPr indent="0" lvl="0" marL="0" rtl="0" algn="l">
              <a:spcBef>
                <a:spcPts val="0"/>
              </a:spcBef>
              <a:spcAft>
                <a:spcPts val="1600"/>
              </a:spcAft>
              <a:buNone/>
            </a:pPr>
            <a:r>
              <a:rPr lang="en" sz="1600"/>
              <a:t> </a:t>
            </a:r>
            <a:endParaRPr sz="1600"/>
          </a:p>
        </p:txBody>
      </p:sp>
      <p:sp>
        <p:nvSpPr>
          <p:cNvPr id="742" name="Google Shape;742;p64"/>
          <p:cNvSpPr/>
          <p:nvPr/>
        </p:nvSpPr>
        <p:spPr>
          <a:xfrm>
            <a:off x="5924950" y="1143000"/>
            <a:ext cx="1096200" cy="4302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6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Classification Task </a:t>
            </a:r>
            <a:endParaRPr/>
          </a:p>
        </p:txBody>
      </p:sp>
      <p:pic>
        <p:nvPicPr>
          <p:cNvPr id="748" name="Google Shape;748;p65"/>
          <p:cNvPicPr preferRelativeResize="0"/>
          <p:nvPr/>
        </p:nvPicPr>
        <p:blipFill>
          <a:blip r:embed="rId3">
            <a:alphaModFix/>
          </a:blip>
          <a:stretch>
            <a:fillRect/>
          </a:stretch>
        </p:blipFill>
        <p:spPr>
          <a:xfrm>
            <a:off x="140600" y="999575"/>
            <a:ext cx="3433901" cy="3507125"/>
          </a:xfrm>
          <a:prstGeom prst="rect">
            <a:avLst/>
          </a:prstGeom>
          <a:noFill/>
          <a:ln>
            <a:noFill/>
          </a:ln>
        </p:spPr>
      </p:pic>
      <p:sp>
        <p:nvSpPr>
          <p:cNvPr id="749" name="Google Shape;749;p65"/>
          <p:cNvSpPr txBox="1"/>
          <p:nvPr/>
        </p:nvSpPr>
        <p:spPr>
          <a:xfrm>
            <a:off x="203675" y="4577475"/>
            <a:ext cx="8940300" cy="43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000000"/>
                </a:solidFill>
                <a:latin typeface="Open Sans"/>
                <a:ea typeface="Open Sans"/>
                <a:cs typeface="Open Sans"/>
                <a:sym typeface="Open Sans"/>
              </a:rPr>
              <a:t>Image Source: </a:t>
            </a:r>
            <a:br>
              <a:rPr lang="en" sz="1800">
                <a:solidFill>
                  <a:srgbClr val="000000"/>
                </a:solidFill>
                <a:latin typeface="Open Sans"/>
                <a:ea typeface="Open Sans"/>
                <a:cs typeface="Open Sans"/>
                <a:sym typeface="Open Sans"/>
              </a:rPr>
            </a:br>
            <a:r>
              <a:rPr lang="en" sz="1100">
                <a:solidFill>
                  <a:srgbClr val="000000"/>
                </a:solidFill>
                <a:latin typeface="Open Sans"/>
                <a:ea typeface="Open Sans"/>
                <a:cs typeface="Open Sans"/>
                <a:sym typeface="Open Sans"/>
              </a:rPr>
              <a:t>”BERT: Pre-training of Deep Bidirectional Transformers for Language Understanding”, Devlin et al,  ,</a:t>
            </a:r>
            <a:r>
              <a:rPr lang="en" sz="1100" u="sng">
                <a:solidFill>
                  <a:srgbClr val="57BB8A"/>
                </a:solidFill>
                <a:hlinkClick r:id="rId4">
                  <a:extLst>
                    <a:ext uri="{A12FA001-AC4F-418D-AE19-62706E023703}">
                      <ahyp:hlinkClr val="tx"/>
                    </a:ext>
                  </a:extLst>
                </a:hlinkClick>
              </a:rPr>
              <a:t>https://arxiv.org/pdf/1810.04805.pdf</a:t>
            </a:r>
            <a:endParaRPr sz="1100"/>
          </a:p>
        </p:txBody>
      </p:sp>
      <p:sp>
        <p:nvSpPr>
          <p:cNvPr id="750" name="Google Shape;750;p65"/>
          <p:cNvSpPr txBox="1"/>
          <p:nvPr>
            <p:ph idx="4294967295" type="body"/>
          </p:nvPr>
        </p:nvSpPr>
        <p:spPr>
          <a:xfrm>
            <a:off x="4400300" y="999575"/>
            <a:ext cx="42669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Single sentence input</a:t>
            </a:r>
            <a:endParaRPr/>
          </a:p>
          <a:p>
            <a:pPr indent="-342900" lvl="0" marL="457200" rtl="0" algn="l">
              <a:spcBef>
                <a:spcPts val="0"/>
              </a:spcBef>
              <a:spcAft>
                <a:spcPts val="0"/>
              </a:spcAft>
              <a:buSzPts val="1800"/>
              <a:buChar char="●"/>
            </a:pPr>
            <a:r>
              <a:rPr lang="en"/>
              <a:t>Take output vector from CLS position</a:t>
            </a:r>
            <a:endParaRPr/>
          </a:p>
          <a:p>
            <a:pPr indent="-342900" lvl="0" marL="457200" rtl="0" algn="l">
              <a:spcBef>
                <a:spcPts val="0"/>
              </a:spcBef>
              <a:spcAft>
                <a:spcPts val="0"/>
              </a:spcAft>
              <a:buSzPts val="1800"/>
              <a:buChar char="●"/>
            </a:pPr>
            <a:r>
              <a:rPr lang="en"/>
              <a:t>Create feed forward network with affine and sigmoid to classify</a:t>
            </a:r>
            <a:endParaRPr/>
          </a:p>
          <a:p>
            <a:pPr indent="-342900" lvl="0" marL="457200" rtl="0" algn="l">
              <a:spcBef>
                <a:spcPts val="0"/>
              </a:spcBef>
              <a:spcAft>
                <a:spcPts val="0"/>
              </a:spcAft>
              <a:buSzPts val="1800"/>
              <a:buChar char="●"/>
            </a:pPr>
            <a:r>
              <a:rPr lang="en"/>
              <a:t>Fine tune to learn specific </a:t>
            </a:r>
            <a:r>
              <a:rPr lang="en"/>
              <a:t>classification</a:t>
            </a:r>
            <a:r>
              <a:rPr lang="en"/>
              <a:t> labels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6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Named Entity Recognition</a:t>
            </a:r>
            <a:endParaRPr/>
          </a:p>
        </p:txBody>
      </p:sp>
      <p:pic>
        <p:nvPicPr>
          <p:cNvPr id="756" name="Google Shape;756;p66"/>
          <p:cNvPicPr preferRelativeResize="0"/>
          <p:nvPr/>
        </p:nvPicPr>
        <p:blipFill>
          <a:blip r:embed="rId3">
            <a:alphaModFix/>
          </a:blip>
          <a:stretch>
            <a:fillRect/>
          </a:stretch>
        </p:blipFill>
        <p:spPr>
          <a:xfrm>
            <a:off x="128800" y="1051900"/>
            <a:ext cx="3945087" cy="3691475"/>
          </a:xfrm>
          <a:prstGeom prst="rect">
            <a:avLst/>
          </a:prstGeom>
          <a:noFill/>
          <a:ln>
            <a:noFill/>
          </a:ln>
        </p:spPr>
      </p:pic>
      <p:sp>
        <p:nvSpPr>
          <p:cNvPr id="757" name="Google Shape;757;p66"/>
          <p:cNvSpPr txBox="1"/>
          <p:nvPr/>
        </p:nvSpPr>
        <p:spPr>
          <a:xfrm>
            <a:off x="203675" y="4577475"/>
            <a:ext cx="8940300" cy="43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000000"/>
                </a:solidFill>
                <a:latin typeface="Open Sans"/>
                <a:ea typeface="Open Sans"/>
                <a:cs typeface="Open Sans"/>
                <a:sym typeface="Open Sans"/>
              </a:rPr>
              <a:t>Image Source: </a:t>
            </a:r>
            <a:br>
              <a:rPr lang="en" sz="1800">
                <a:solidFill>
                  <a:srgbClr val="000000"/>
                </a:solidFill>
                <a:latin typeface="Open Sans"/>
                <a:ea typeface="Open Sans"/>
                <a:cs typeface="Open Sans"/>
                <a:sym typeface="Open Sans"/>
              </a:rPr>
            </a:br>
            <a:r>
              <a:rPr lang="en" sz="1100">
                <a:solidFill>
                  <a:srgbClr val="000000"/>
                </a:solidFill>
                <a:latin typeface="Open Sans"/>
                <a:ea typeface="Open Sans"/>
                <a:cs typeface="Open Sans"/>
                <a:sym typeface="Open Sans"/>
              </a:rPr>
              <a:t>”BERT: Pre-training of Deep Bidirectional Transformers for Language Understanding”, Devlin et al,  ,</a:t>
            </a:r>
            <a:r>
              <a:rPr lang="en" sz="1100" u="sng">
                <a:solidFill>
                  <a:schemeClr val="hlink"/>
                </a:solidFill>
                <a:hlinkClick r:id="rId4"/>
              </a:rPr>
              <a:t>https://arxiv.org/pdf/1810.04805v1.pdf</a:t>
            </a:r>
            <a:endParaRPr sz="1100"/>
          </a:p>
        </p:txBody>
      </p:sp>
      <p:sp>
        <p:nvSpPr>
          <p:cNvPr id="758" name="Google Shape;758;p66"/>
          <p:cNvSpPr txBox="1"/>
          <p:nvPr>
            <p:ph idx="4294967295" type="body"/>
          </p:nvPr>
        </p:nvSpPr>
        <p:spPr>
          <a:xfrm>
            <a:off x="4400300" y="1102663"/>
            <a:ext cx="42669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Feature-based approach too</a:t>
            </a:r>
            <a:endParaRPr/>
          </a:p>
          <a:p>
            <a:pPr indent="-342900" lvl="0" marL="457200" rtl="0" algn="l">
              <a:spcBef>
                <a:spcPts val="0"/>
              </a:spcBef>
              <a:spcAft>
                <a:spcPts val="0"/>
              </a:spcAft>
              <a:buSzPts val="1800"/>
              <a:buChar char="●"/>
            </a:pPr>
            <a:r>
              <a:rPr lang="en"/>
              <a:t>Take output vectors as embeddings</a:t>
            </a:r>
            <a:endParaRPr/>
          </a:p>
          <a:p>
            <a:pPr indent="-342900" lvl="0" marL="457200" rtl="0" algn="l">
              <a:spcBef>
                <a:spcPts val="0"/>
              </a:spcBef>
              <a:spcAft>
                <a:spcPts val="0"/>
              </a:spcAft>
              <a:buSzPts val="1800"/>
              <a:buChar char="●"/>
            </a:pPr>
            <a:r>
              <a:rPr lang="en"/>
              <a:t>Predict optimal BIO label sequence</a:t>
            </a:r>
            <a:endParaRPr/>
          </a:p>
          <a:p>
            <a:pPr indent="-342900" lvl="0" marL="457200" rtl="0" algn="l">
              <a:spcBef>
                <a:spcPts val="0"/>
              </a:spcBef>
              <a:spcAft>
                <a:spcPts val="0"/>
              </a:spcAft>
              <a:buSzPts val="1800"/>
              <a:buChar char="●"/>
            </a:pPr>
            <a:r>
              <a:rPr lang="en"/>
              <a:t>96.1 F1 score using last 4 hidden layers concatenated</a:t>
            </a:r>
            <a:endParaRPr/>
          </a:p>
          <a:p>
            <a:pPr indent="-342900" lvl="0" marL="457200" rtl="0" algn="l">
              <a:spcBef>
                <a:spcPts val="0"/>
              </a:spcBef>
              <a:spcAft>
                <a:spcPts val="0"/>
              </a:spcAft>
              <a:buSzPts val="1800"/>
              <a:buChar char="●"/>
            </a:pPr>
            <a:r>
              <a:rPr lang="en"/>
              <a:t>96.6 F1 score with fine tuning on BERT Large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6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Question Answering</a:t>
            </a:r>
            <a:endParaRPr/>
          </a:p>
        </p:txBody>
      </p:sp>
      <p:pic>
        <p:nvPicPr>
          <p:cNvPr id="764" name="Google Shape;764;p67"/>
          <p:cNvPicPr preferRelativeResize="0"/>
          <p:nvPr/>
        </p:nvPicPr>
        <p:blipFill>
          <a:blip r:embed="rId3">
            <a:alphaModFix/>
          </a:blip>
          <a:stretch>
            <a:fillRect/>
          </a:stretch>
        </p:blipFill>
        <p:spPr>
          <a:xfrm>
            <a:off x="152400" y="1100025"/>
            <a:ext cx="3823200" cy="3577425"/>
          </a:xfrm>
          <a:prstGeom prst="rect">
            <a:avLst/>
          </a:prstGeom>
          <a:noFill/>
          <a:ln>
            <a:noFill/>
          </a:ln>
        </p:spPr>
      </p:pic>
      <p:sp>
        <p:nvSpPr>
          <p:cNvPr id="765" name="Google Shape;765;p67"/>
          <p:cNvSpPr txBox="1"/>
          <p:nvPr/>
        </p:nvSpPr>
        <p:spPr>
          <a:xfrm>
            <a:off x="101850" y="4625375"/>
            <a:ext cx="8940300" cy="43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000000"/>
                </a:solidFill>
                <a:latin typeface="Open Sans"/>
                <a:ea typeface="Open Sans"/>
                <a:cs typeface="Open Sans"/>
                <a:sym typeface="Open Sans"/>
              </a:rPr>
              <a:t>Image Source: </a:t>
            </a:r>
            <a:br>
              <a:rPr lang="en" sz="1800">
                <a:solidFill>
                  <a:srgbClr val="000000"/>
                </a:solidFill>
                <a:latin typeface="Open Sans"/>
                <a:ea typeface="Open Sans"/>
                <a:cs typeface="Open Sans"/>
                <a:sym typeface="Open Sans"/>
              </a:rPr>
            </a:br>
            <a:r>
              <a:rPr lang="en" sz="1100">
                <a:solidFill>
                  <a:srgbClr val="000000"/>
                </a:solidFill>
                <a:latin typeface="Open Sans"/>
                <a:ea typeface="Open Sans"/>
                <a:cs typeface="Open Sans"/>
                <a:sym typeface="Open Sans"/>
              </a:rPr>
              <a:t>”BERT: Pre-training of Deep Bidirectional Transformers for Language Understanding”, Devlin et al,  ,</a:t>
            </a:r>
            <a:r>
              <a:rPr lang="en" sz="1100" u="sng">
                <a:solidFill>
                  <a:srgbClr val="57BB8A"/>
                </a:solidFill>
                <a:hlinkClick r:id="rId4">
                  <a:extLst>
                    <a:ext uri="{A12FA001-AC4F-418D-AE19-62706E023703}">
                      <ahyp:hlinkClr val="tx"/>
                    </a:ext>
                  </a:extLst>
                </a:hlinkClick>
              </a:rPr>
              <a:t>https://arxiv.org/pdf/1810.04805.pdf</a:t>
            </a:r>
            <a:endParaRPr sz="1100"/>
          </a:p>
        </p:txBody>
      </p:sp>
      <p:sp>
        <p:nvSpPr>
          <p:cNvPr id="766" name="Google Shape;766;p67"/>
          <p:cNvSpPr txBox="1"/>
          <p:nvPr>
            <p:ph idx="4294967295" type="body"/>
          </p:nvPr>
        </p:nvSpPr>
        <p:spPr>
          <a:xfrm>
            <a:off x="4400300" y="999575"/>
            <a:ext cx="42669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Question and Answer</a:t>
            </a:r>
            <a:r>
              <a:rPr lang="en"/>
              <a:t> passage input with separator</a:t>
            </a:r>
            <a:endParaRPr/>
          </a:p>
          <a:p>
            <a:pPr indent="-342900" lvl="0" marL="457200" rtl="0" algn="l">
              <a:spcBef>
                <a:spcPts val="0"/>
              </a:spcBef>
              <a:spcAft>
                <a:spcPts val="0"/>
              </a:spcAft>
              <a:buSzPts val="1800"/>
              <a:buChar char="●"/>
            </a:pPr>
            <a:r>
              <a:rPr lang="en"/>
              <a:t>Take output vectors from answer passage tokens</a:t>
            </a:r>
            <a:endParaRPr/>
          </a:p>
          <a:p>
            <a:pPr indent="-342900" lvl="0" marL="457200" rtl="0" algn="l">
              <a:spcBef>
                <a:spcPts val="0"/>
              </a:spcBef>
              <a:spcAft>
                <a:spcPts val="0"/>
              </a:spcAft>
              <a:buSzPts val="1800"/>
              <a:buChar char="●"/>
            </a:pPr>
            <a:r>
              <a:rPr lang="en"/>
              <a:t>Create feed forward network with affine and softmax over output tokens to predict most likely start end span</a:t>
            </a:r>
            <a:endParaRPr/>
          </a:p>
          <a:p>
            <a:pPr indent="0" lvl="0" marL="457200" rtl="0" algn="l">
              <a:spcBef>
                <a:spcPts val="1600"/>
              </a:spcBef>
              <a:spcAft>
                <a:spcPts val="160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6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Transfer Learning Effectiveness </a:t>
            </a:r>
            <a:endParaRPr/>
          </a:p>
        </p:txBody>
      </p:sp>
      <p:pic>
        <p:nvPicPr>
          <p:cNvPr id="772" name="Google Shape;772;p68"/>
          <p:cNvPicPr preferRelativeResize="0"/>
          <p:nvPr/>
        </p:nvPicPr>
        <p:blipFill>
          <a:blip r:embed="rId3">
            <a:alphaModFix/>
          </a:blip>
          <a:stretch>
            <a:fillRect/>
          </a:stretch>
        </p:blipFill>
        <p:spPr>
          <a:xfrm>
            <a:off x="152400" y="1299625"/>
            <a:ext cx="8839201" cy="2995749"/>
          </a:xfrm>
          <a:prstGeom prst="rect">
            <a:avLst/>
          </a:prstGeom>
          <a:noFill/>
          <a:ln>
            <a:noFill/>
          </a:ln>
        </p:spPr>
      </p:pic>
      <p:sp>
        <p:nvSpPr>
          <p:cNvPr id="773" name="Google Shape;773;p68"/>
          <p:cNvSpPr txBox="1"/>
          <p:nvPr/>
        </p:nvSpPr>
        <p:spPr>
          <a:xfrm>
            <a:off x="203675" y="4577475"/>
            <a:ext cx="8940300" cy="43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000000"/>
                </a:solidFill>
                <a:latin typeface="Open Sans"/>
                <a:ea typeface="Open Sans"/>
                <a:cs typeface="Open Sans"/>
                <a:sym typeface="Open Sans"/>
              </a:rPr>
              <a:t>Image Source: </a:t>
            </a:r>
            <a:br>
              <a:rPr lang="en" sz="1800">
                <a:solidFill>
                  <a:srgbClr val="000000"/>
                </a:solidFill>
                <a:latin typeface="Open Sans"/>
                <a:ea typeface="Open Sans"/>
                <a:cs typeface="Open Sans"/>
                <a:sym typeface="Open Sans"/>
              </a:rPr>
            </a:br>
            <a:r>
              <a:rPr lang="en" sz="1100">
                <a:solidFill>
                  <a:srgbClr val="000000"/>
                </a:solidFill>
                <a:latin typeface="Open Sans"/>
                <a:ea typeface="Open Sans"/>
                <a:cs typeface="Open Sans"/>
                <a:sym typeface="Open Sans"/>
              </a:rPr>
              <a:t>”BERT: Pre-training of Deep Bidirectional Transformers for Language Understanding”, Devlin et al,  ,</a:t>
            </a:r>
            <a:r>
              <a:rPr lang="en" sz="1100" u="sng">
                <a:solidFill>
                  <a:srgbClr val="57BB8A"/>
                </a:solidFill>
                <a:hlinkClick r:id="rId4">
                  <a:extLst>
                    <a:ext uri="{A12FA001-AC4F-418D-AE19-62706E023703}">
                      <ahyp:hlinkClr val="tx"/>
                    </a:ext>
                  </a:extLst>
                </a:hlinkClick>
              </a:rPr>
              <a:t>https://arxiv.org/pdf/1810.04805.pdf</a:t>
            </a:r>
            <a:endParaRPr sz="11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69"/>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Paper Peek </a:t>
            </a:r>
            <a:endParaRPr/>
          </a:p>
          <a:p>
            <a:pPr indent="0" lvl="0" marL="0" rtl="0" algn="ctr">
              <a:spcBef>
                <a:spcPts val="0"/>
              </a:spcBef>
              <a:spcAft>
                <a:spcPts val="0"/>
              </a:spcAft>
              <a:buNone/>
            </a:pPr>
            <a:r>
              <a:rPr lang="en" sz="2200">
                <a:latin typeface="Arial"/>
                <a:ea typeface="Arial"/>
                <a:cs typeface="Arial"/>
                <a:sym typeface="Arial"/>
              </a:rPr>
              <a:t>-&gt; </a:t>
            </a:r>
            <a:r>
              <a:rPr lang="en" sz="2200" u="sng">
                <a:solidFill>
                  <a:schemeClr val="hlink"/>
                </a:solidFill>
                <a:latin typeface="Arial"/>
                <a:ea typeface="Arial"/>
                <a:cs typeface="Arial"/>
                <a:sym typeface="Arial"/>
                <a:hlinkClick r:id="rId3"/>
              </a:rPr>
              <a:t>A Primer in BERTology: What we know about how BERT works</a:t>
            </a:r>
            <a:r>
              <a:rPr lang="en" sz="2200">
                <a:latin typeface="Arial"/>
                <a:ea typeface="Arial"/>
                <a:cs typeface="Arial"/>
                <a:sym typeface="Arial"/>
              </a:rPr>
              <a:t>&lt;-</a:t>
            </a:r>
            <a:endParaRPr sz="2200">
              <a:latin typeface="Arial"/>
              <a:ea typeface="Arial"/>
              <a:cs typeface="Arial"/>
              <a:sym typeface="Arial"/>
            </a:endParaRPr>
          </a:p>
          <a:p>
            <a:pPr indent="0" lvl="0" marL="0" rtl="0" algn="ctr">
              <a:spcBef>
                <a:spcPts val="0"/>
              </a:spcBef>
              <a:spcAft>
                <a:spcPts val="0"/>
              </a:spcAft>
              <a:buNone/>
            </a:pPr>
            <a:r>
              <a:t/>
            </a:r>
            <a:endParaRPr sz="2200">
              <a:latin typeface="Arial"/>
              <a:ea typeface="Arial"/>
              <a:cs typeface="Arial"/>
              <a:sym typeface="Arial"/>
            </a:endParaRPr>
          </a:p>
          <a:p>
            <a:pPr indent="0" lvl="0" marL="0" rtl="0" algn="ctr">
              <a:spcBef>
                <a:spcPts val="0"/>
              </a:spcBef>
              <a:spcAft>
                <a:spcPts val="0"/>
              </a:spcAft>
              <a:buNone/>
            </a:pPr>
            <a:r>
              <a:t/>
            </a:r>
            <a:endParaRPr sz="2200">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7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BERT Variants</a:t>
            </a:r>
            <a:endParaRPr/>
          </a:p>
        </p:txBody>
      </p:sp>
      <p:sp>
        <p:nvSpPr>
          <p:cNvPr id="784" name="Google Shape;784;p70"/>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Vary by task AND/OR vary by domain:</a:t>
            </a:r>
            <a:endParaRPr/>
          </a:p>
          <a:p>
            <a:pPr indent="-342900" lvl="0" marL="457200" rtl="0" algn="l">
              <a:spcBef>
                <a:spcPts val="1600"/>
              </a:spcBef>
              <a:spcAft>
                <a:spcPts val="0"/>
              </a:spcAft>
              <a:buSzPts val="1800"/>
              <a:buChar char="●"/>
            </a:pPr>
            <a:r>
              <a:rPr lang="en" u="sng">
                <a:solidFill>
                  <a:schemeClr val="hlink"/>
                </a:solidFill>
                <a:hlinkClick r:id="rId3"/>
              </a:rPr>
              <a:t>BioBert</a:t>
            </a:r>
            <a:r>
              <a:rPr lang="en"/>
              <a:t>/</a:t>
            </a:r>
            <a:r>
              <a:rPr lang="en" u="sng">
                <a:solidFill>
                  <a:schemeClr val="hlink"/>
                </a:solidFill>
                <a:hlinkClick r:id="rId4"/>
              </a:rPr>
              <a:t>ClinicalBERT</a:t>
            </a:r>
            <a:r>
              <a:rPr lang="en"/>
              <a:t> / </a:t>
            </a:r>
            <a:r>
              <a:rPr lang="en" u="sng">
                <a:solidFill>
                  <a:schemeClr val="hlink"/>
                </a:solidFill>
                <a:hlinkClick r:id="rId5"/>
              </a:rPr>
              <a:t>SciBERT</a:t>
            </a:r>
            <a:r>
              <a:rPr lang="en"/>
              <a:t> - BERT model pre-trained on Biomedical papers or clinical notes or scientific literature</a:t>
            </a:r>
            <a:endParaRPr/>
          </a:p>
          <a:p>
            <a:pPr indent="-342900" lvl="0" marL="457200" rtl="0" algn="l">
              <a:spcBef>
                <a:spcPts val="0"/>
              </a:spcBef>
              <a:spcAft>
                <a:spcPts val="0"/>
              </a:spcAft>
              <a:buSzPts val="1800"/>
              <a:buChar char="●"/>
            </a:pPr>
            <a:r>
              <a:rPr lang="en" u="sng">
                <a:solidFill>
                  <a:schemeClr val="accent5"/>
                </a:solidFill>
                <a:hlinkClick r:id="rId6">
                  <a:extLst>
                    <a:ext uri="{A12FA001-AC4F-418D-AE19-62706E023703}">
                      <ahyp:hlinkClr val="tx"/>
                    </a:ext>
                  </a:extLst>
                </a:hlinkClick>
              </a:rPr>
              <a:t>RoBERTa</a:t>
            </a:r>
            <a:r>
              <a:rPr lang="en"/>
              <a:t> - BERT with “better” masking task and more epochs of training</a:t>
            </a:r>
            <a:endParaRPr/>
          </a:p>
          <a:p>
            <a:pPr indent="-342900" lvl="0" marL="457200" rtl="0" algn="l">
              <a:spcBef>
                <a:spcPts val="0"/>
              </a:spcBef>
              <a:spcAft>
                <a:spcPts val="0"/>
              </a:spcAft>
              <a:buSzPts val="1800"/>
              <a:buChar char="●"/>
            </a:pPr>
            <a:r>
              <a:rPr lang="en" u="sng">
                <a:solidFill>
                  <a:schemeClr val="hlink"/>
                </a:solidFill>
                <a:hlinkClick r:id="rId7"/>
              </a:rPr>
              <a:t>DistilBERT</a:t>
            </a:r>
            <a:r>
              <a:rPr lang="en"/>
              <a:t> - small retrained model based on student teacher approach</a:t>
            </a:r>
            <a:endParaRPr/>
          </a:p>
          <a:p>
            <a:pPr indent="-342900" lvl="0" marL="457200" rtl="0" algn="l">
              <a:spcBef>
                <a:spcPts val="0"/>
              </a:spcBef>
              <a:spcAft>
                <a:spcPts val="0"/>
              </a:spcAft>
              <a:buSzPts val="1800"/>
              <a:buChar char="●"/>
            </a:pPr>
            <a:r>
              <a:rPr lang="en" u="sng">
                <a:solidFill>
                  <a:schemeClr val="hlink"/>
                </a:solidFill>
                <a:hlinkClick r:id="rId8"/>
              </a:rPr>
              <a:t>MobileBERT</a:t>
            </a:r>
            <a:r>
              <a:rPr lang="en"/>
              <a:t> - small retrained model designed to run on Pixel 4 phone</a:t>
            </a:r>
            <a:endParaRPr/>
          </a:p>
          <a:p>
            <a:pPr indent="-342900" lvl="0" marL="457200" rtl="0" algn="l">
              <a:spcBef>
                <a:spcPts val="0"/>
              </a:spcBef>
              <a:spcAft>
                <a:spcPts val="0"/>
              </a:spcAft>
              <a:buSzPts val="1800"/>
              <a:buChar char="●"/>
            </a:pPr>
            <a:r>
              <a:rPr lang="en" u="sng">
                <a:solidFill>
                  <a:schemeClr val="hlink"/>
                </a:solidFill>
                <a:hlinkClick r:id="rId9"/>
              </a:rPr>
              <a:t>FlauBERT</a:t>
            </a:r>
            <a:r>
              <a:rPr lang="en"/>
              <a:t> - BERT trained solely on French texts</a:t>
            </a:r>
            <a:endParaRPr/>
          </a:p>
          <a:p>
            <a:pPr indent="-342900" lvl="0" marL="457200" rtl="0" algn="l">
              <a:spcBef>
                <a:spcPts val="0"/>
              </a:spcBef>
              <a:spcAft>
                <a:spcPts val="0"/>
              </a:spcAft>
              <a:buSzPts val="1800"/>
              <a:buChar char="●"/>
            </a:pPr>
            <a:r>
              <a:rPr lang="en" u="sng">
                <a:solidFill>
                  <a:schemeClr val="hlink"/>
                </a:solidFill>
                <a:hlinkClick r:id="rId10"/>
              </a:rPr>
              <a:t>SpanBERT</a:t>
            </a:r>
            <a:r>
              <a:rPr lang="en"/>
              <a:t> - BERT tuned to predict entire contents of masked span</a:t>
            </a:r>
            <a:endParaRPr/>
          </a:p>
          <a:p>
            <a:pPr indent="0" lvl="0" marL="0" rtl="0" algn="l">
              <a:spcBef>
                <a:spcPts val="1600"/>
              </a:spcBef>
              <a:spcAft>
                <a:spcPts val="0"/>
              </a:spcAft>
              <a:buNone/>
            </a:pPr>
            <a:r>
              <a:rPr lang="en" sz="1600"/>
              <a:t>Also transformer variants like </a:t>
            </a:r>
            <a:r>
              <a:rPr lang="en" sz="1600" u="sng">
                <a:solidFill>
                  <a:schemeClr val="hlink"/>
                </a:solidFill>
                <a:hlinkClick r:id="rId11"/>
              </a:rPr>
              <a:t>Transformer-XL</a:t>
            </a:r>
            <a:r>
              <a:rPr lang="en" sz="1600"/>
              <a:t> and </a:t>
            </a:r>
            <a:r>
              <a:rPr lang="en" sz="1600" u="sng">
                <a:solidFill>
                  <a:schemeClr val="hlink"/>
                </a:solidFill>
                <a:hlinkClick r:id="rId12"/>
              </a:rPr>
              <a:t>Longformer</a:t>
            </a:r>
            <a:r>
              <a:rPr lang="en" sz="1600"/>
              <a:t> and </a:t>
            </a:r>
            <a:r>
              <a:rPr lang="en" sz="1600" u="sng">
                <a:solidFill>
                  <a:schemeClr val="hlink"/>
                </a:solidFill>
                <a:hlinkClick r:id="rId13"/>
              </a:rPr>
              <a:t>BigBird</a:t>
            </a:r>
            <a:endParaRPr sz="1600"/>
          </a:p>
          <a:p>
            <a:pPr indent="0" lvl="0" marL="0" rtl="0" algn="l">
              <a:spcBef>
                <a:spcPts val="1600"/>
              </a:spcBef>
              <a:spcAft>
                <a:spcPts val="1600"/>
              </a:spcAft>
              <a:buNone/>
            </a:pPr>
            <a:r>
              <a:t/>
            </a:r>
            <a:endParaRPr/>
          </a:p>
        </p:txBody>
      </p:sp>
      <p:sp>
        <p:nvSpPr>
          <p:cNvPr id="785" name="Google Shape;785;p70"/>
          <p:cNvSpPr txBox="1"/>
          <p:nvPr/>
        </p:nvSpPr>
        <p:spPr>
          <a:xfrm>
            <a:off x="1546200" y="4490125"/>
            <a:ext cx="7516800" cy="5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u="sng">
                <a:solidFill>
                  <a:schemeClr val="hlink"/>
                </a:solidFill>
                <a:latin typeface="Open Sans"/>
                <a:ea typeface="Open Sans"/>
                <a:cs typeface="Open Sans"/>
                <a:sym typeface="Open Sans"/>
                <a:hlinkClick r:id="rId14"/>
              </a:rPr>
              <a:t>FireBERT</a:t>
            </a:r>
            <a:r>
              <a:rPr i="1" lang="en">
                <a:latin typeface="Open Sans"/>
                <a:ea typeface="Open Sans"/>
                <a:cs typeface="Open Sans"/>
                <a:sym typeface="Open Sans"/>
              </a:rPr>
              <a:t> - BERT hardened to </a:t>
            </a:r>
            <a:r>
              <a:rPr i="1" lang="en">
                <a:latin typeface="Open Sans"/>
                <a:ea typeface="Open Sans"/>
                <a:cs typeface="Open Sans"/>
                <a:sym typeface="Open Sans"/>
              </a:rPr>
              <a:t>adversarial examples (by w266 MIDS students Spring 2020)</a:t>
            </a:r>
            <a:br>
              <a:rPr i="1" lang="en">
                <a:latin typeface="Open Sans"/>
                <a:ea typeface="Open Sans"/>
                <a:cs typeface="Open Sans"/>
                <a:sym typeface="Open Sans"/>
              </a:rPr>
            </a:br>
            <a:r>
              <a:rPr i="1" lang="en">
                <a:latin typeface="Open Sans"/>
                <a:ea typeface="Open Sans"/>
                <a:cs typeface="Open Sans"/>
                <a:sym typeface="Open Sans"/>
              </a:rPr>
              <a:t>Accepted at the Future of Communications Conference (FICC) 2021</a:t>
            </a:r>
            <a:endParaRPr i="1">
              <a:latin typeface="Open Sans"/>
              <a:ea typeface="Open Sans"/>
              <a:cs typeface="Open Sans"/>
              <a:sym typeface="Open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7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BERT colab notebook for </a:t>
            </a:r>
            <a:r>
              <a:rPr lang="en"/>
              <a:t>experimentation</a:t>
            </a:r>
            <a:endParaRPr/>
          </a:p>
        </p:txBody>
      </p:sp>
      <p:sp>
        <p:nvSpPr>
          <p:cNvPr id="791" name="Google Shape;791;p71"/>
          <p:cNvSpPr txBox="1"/>
          <p:nvPr/>
        </p:nvSpPr>
        <p:spPr>
          <a:xfrm>
            <a:off x="589850" y="1592600"/>
            <a:ext cx="7632600" cy="8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PUBLIC: </a:t>
            </a:r>
            <a:r>
              <a:rPr lang="en" u="sng">
                <a:solidFill>
                  <a:schemeClr val="hlink"/>
                </a:solidFill>
                <a:latin typeface="Open Sans"/>
                <a:ea typeface="Open Sans"/>
                <a:cs typeface="Open Sans"/>
                <a:sym typeface="Open Sans"/>
                <a:hlinkClick r:id="rId3"/>
              </a:rPr>
              <a:t>Colab Notebook for classification of movie reviews</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GIT NER: </a:t>
            </a:r>
            <a:r>
              <a:rPr lang="en" sz="1100" u="sng">
                <a:solidFill>
                  <a:schemeClr val="hlink"/>
                </a:solidFill>
                <a:hlinkClick r:id="rId4"/>
              </a:rPr>
              <a:t>https://github.com/datasci-w266/2021-spring-main/blob/master/materials/Bert/BERT_T5_NER_2_3_030121.ipynb</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72"/>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GPT</a:t>
            </a:r>
            <a:endParaRPr>
              <a:solidFill>
                <a:srgbClr val="FF9900"/>
              </a:solidFill>
            </a:endParaRPr>
          </a:p>
          <a:p>
            <a:pPr indent="0" lvl="0" marL="0" rtl="0" algn="ctr">
              <a:spcBef>
                <a:spcPts val="0"/>
              </a:spcBef>
              <a:spcAft>
                <a:spcPts val="0"/>
              </a:spcAft>
              <a:buNone/>
            </a:pPr>
            <a:r>
              <a:rPr lang="en" sz="1800">
                <a:latin typeface="Arial"/>
                <a:ea typeface="Arial"/>
                <a:cs typeface="Arial"/>
                <a:sym typeface="Arial"/>
              </a:rPr>
              <a:t>Generative Pre-Training</a:t>
            </a:r>
            <a:br>
              <a:rPr lang="en" sz="1800">
                <a:latin typeface="Arial"/>
                <a:ea typeface="Arial"/>
                <a:cs typeface="Arial"/>
                <a:sym typeface="Arial"/>
              </a:rPr>
            </a:br>
            <a:r>
              <a:rPr lang="en" sz="1400">
                <a:latin typeface="Arial"/>
                <a:ea typeface="Arial"/>
                <a:cs typeface="Arial"/>
                <a:sym typeface="Arial"/>
              </a:rPr>
              <a:t>(available on HuggingFace!)</a:t>
            </a:r>
            <a:endParaRPr sz="14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7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GPT Structure</a:t>
            </a:r>
            <a:endParaRPr/>
          </a:p>
        </p:txBody>
      </p:sp>
      <p:pic>
        <p:nvPicPr>
          <p:cNvPr id="802" name="Google Shape;802;p73"/>
          <p:cNvPicPr preferRelativeResize="0"/>
          <p:nvPr/>
        </p:nvPicPr>
        <p:blipFill>
          <a:blip r:embed="rId3">
            <a:alphaModFix/>
          </a:blip>
          <a:stretch>
            <a:fillRect/>
          </a:stretch>
        </p:blipFill>
        <p:spPr>
          <a:xfrm>
            <a:off x="1513875" y="999575"/>
            <a:ext cx="2009198" cy="3691475"/>
          </a:xfrm>
          <a:prstGeom prst="rect">
            <a:avLst/>
          </a:prstGeom>
          <a:noFill/>
          <a:ln>
            <a:noFill/>
          </a:ln>
        </p:spPr>
      </p:pic>
      <p:sp>
        <p:nvSpPr>
          <p:cNvPr id="803" name="Google Shape;803;p73"/>
          <p:cNvSpPr txBox="1"/>
          <p:nvPr/>
        </p:nvSpPr>
        <p:spPr>
          <a:xfrm>
            <a:off x="203675" y="4577475"/>
            <a:ext cx="8940300" cy="43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000000"/>
                </a:solidFill>
                <a:latin typeface="Open Sans"/>
                <a:ea typeface="Open Sans"/>
                <a:cs typeface="Open Sans"/>
                <a:sym typeface="Open Sans"/>
              </a:rPr>
              <a:t>Image Source: </a:t>
            </a:r>
            <a:br>
              <a:rPr lang="en" sz="1800">
                <a:solidFill>
                  <a:srgbClr val="000000"/>
                </a:solidFill>
                <a:latin typeface="Open Sans"/>
                <a:ea typeface="Open Sans"/>
                <a:cs typeface="Open Sans"/>
                <a:sym typeface="Open Sans"/>
              </a:rPr>
            </a:br>
            <a:r>
              <a:rPr lang="en" sz="1100">
                <a:solidFill>
                  <a:srgbClr val="000000"/>
                </a:solidFill>
                <a:latin typeface="Open Sans"/>
                <a:ea typeface="Open Sans"/>
                <a:cs typeface="Open Sans"/>
                <a:sym typeface="Open Sans"/>
              </a:rPr>
              <a:t>”</a:t>
            </a:r>
            <a:r>
              <a:rPr lang="en" sz="1100">
                <a:latin typeface="Open Sans"/>
                <a:ea typeface="Open Sans"/>
                <a:cs typeface="Open Sans"/>
                <a:sym typeface="Open Sans"/>
              </a:rPr>
              <a:t>Improving Language Understanding by Generative Pre-Training</a:t>
            </a:r>
            <a:r>
              <a:rPr lang="en" sz="1100">
                <a:solidFill>
                  <a:srgbClr val="000000"/>
                </a:solidFill>
                <a:latin typeface="Open Sans"/>
                <a:ea typeface="Open Sans"/>
                <a:cs typeface="Open Sans"/>
                <a:sym typeface="Open Sans"/>
              </a:rPr>
              <a:t>”, </a:t>
            </a:r>
            <a:r>
              <a:rPr lang="en" sz="1100">
                <a:latin typeface="Open Sans"/>
                <a:ea typeface="Open Sans"/>
                <a:cs typeface="Open Sans"/>
                <a:sym typeface="Open Sans"/>
              </a:rPr>
              <a:t>Radford</a:t>
            </a:r>
            <a:r>
              <a:rPr lang="en" sz="1100">
                <a:solidFill>
                  <a:srgbClr val="000000"/>
                </a:solidFill>
                <a:latin typeface="Open Sans"/>
                <a:ea typeface="Open Sans"/>
                <a:cs typeface="Open Sans"/>
                <a:sym typeface="Open Sans"/>
              </a:rPr>
              <a:t> et al,  ,</a:t>
            </a:r>
            <a:r>
              <a:rPr lang="en" sz="1100" u="sng">
                <a:solidFill>
                  <a:schemeClr val="hlink"/>
                </a:solidFill>
                <a:hlinkClick r:id="rId4"/>
              </a:rPr>
              <a:t>https://openai.org/paper</a:t>
            </a:r>
            <a:endParaRPr sz="1100"/>
          </a:p>
        </p:txBody>
      </p:sp>
      <p:sp>
        <p:nvSpPr>
          <p:cNvPr id="804" name="Google Shape;804;p73"/>
          <p:cNvSpPr txBox="1"/>
          <p:nvPr>
            <p:ph idx="4294967295" type="body"/>
          </p:nvPr>
        </p:nvSpPr>
        <p:spPr>
          <a:xfrm>
            <a:off x="4390825" y="753300"/>
            <a:ext cx="4266900" cy="3869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Same </a:t>
            </a:r>
            <a:r>
              <a:rPr lang="en"/>
              <a:t>architecture</a:t>
            </a:r>
            <a:r>
              <a:rPr lang="en"/>
              <a:t> as BERT, but:</a:t>
            </a:r>
            <a:r>
              <a:rPr b="1" lang="en"/>
              <a:t> </a:t>
            </a:r>
            <a:r>
              <a:rPr b="1" lang="en"/>
              <a:t>LM trained to predict next word based on last 512 window</a:t>
            </a:r>
            <a:br>
              <a:rPr b="1" lang="en"/>
            </a:br>
            <a:endParaRPr b="1"/>
          </a:p>
          <a:p>
            <a:pPr indent="-342900" lvl="0" marL="457200" rtl="0" algn="l">
              <a:spcBef>
                <a:spcPts val="0"/>
              </a:spcBef>
              <a:spcAft>
                <a:spcPts val="0"/>
              </a:spcAft>
              <a:buSzPts val="1800"/>
              <a:buChar char="●"/>
            </a:pPr>
            <a:r>
              <a:rPr lang="en"/>
              <a:t>Model details:</a:t>
            </a:r>
            <a:endParaRPr/>
          </a:p>
          <a:p>
            <a:pPr indent="-317500" lvl="1" marL="914400" rtl="0" algn="l">
              <a:spcBef>
                <a:spcPts val="0"/>
              </a:spcBef>
              <a:spcAft>
                <a:spcPts val="0"/>
              </a:spcAft>
              <a:buSzPts val="1400"/>
              <a:buChar char="○"/>
            </a:pPr>
            <a:r>
              <a:rPr lang="en"/>
              <a:t>12 Stacked Decoder Blocks</a:t>
            </a:r>
            <a:endParaRPr/>
          </a:p>
          <a:p>
            <a:pPr indent="-317500" lvl="1" marL="914400" rtl="0" algn="l">
              <a:spcBef>
                <a:spcPts val="0"/>
              </a:spcBef>
              <a:spcAft>
                <a:spcPts val="0"/>
              </a:spcAft>
              <a:buSzPts val="1400"/>
              <a:buChar char="○"/>
            </a:pPr>
            <a:r>
              <a:rPr lang="en"/>
              <a:t>12 attention heads and 768 dimension vectors</a:t>
            </a:r>
            <a:endParaRPr b="1"/>
          </a:p>
          <a:p>
            <a:pPr indent="-317500" lvl="1" marL="914400" rtl="0" algn="l">
              <a:spcBef>
                <a:spcPts val="0"/>
              </a:spcBef>
              <a:spcAft>
                <a:spcPts val="0"/>
              </a:spcAft>
              <a:buSzPts val="1400"/>
              <a:buChar char="○"/>
            </a:pPr>
            <a:r>
              <a:rPr lang="en"/>
              <a:t>Trained with Book Corpus - long contiguous runs of text</a:t>
            </a:r>
            <a:endParaRPr/>
          </a:p>
          <a:p>
            <a:pPr indent="-317500" lvl="1" marL="914400" rtl="0" algn="l">
              <a:spcBef>
                <a:spcPts val="0"/>
              </a:spcBef>
              <a:spcAft>
                <a:spcPts val="0"/>
              </a:spcAft>
              <a:buSzPts val="1400"/>
              <a:buChar char="○"/>
            </a:pPr>
            <a:r>
              <a:rPr lang="en"/>
              <a:t>Structure input with delimiters</a:t>
            </a:r>
            <a:endParaRPr/>
          </a:p>
          <a:p>
            <a:pPr indent="-317500" lvl="1" marL="914400" rtl="0" algn="l">
              <a:spcBef>
                <a:spcPts val="0"/>
              </a:spcBef>
              <a:spcAft>
                <a:spcPts val="0"/>
              </a:spcAft>
              <a:buSzPts val="1400"/>
              <a:buChar char="○"/>
            </a:pPr>
            <a:r>
              <a:rPr lang="en"/>
              <a:t>Fine tune with affine and non-linearity to learn specific classification labels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Session Overview</a:t>
            </a:r>
            <a:endParaRPr sz="3000"/>
          </a:p>
        </p:txBody>
      </p:sp>
      <p:sp>
        <p:nvSpPr>
          <p:cNvPr id="132" name="Google Shape;132;p29"/>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Key Learnings Review</a:t>
            </a:r>
            <a:br>
              <a:rPr lang="en"/>
            </a:br>
            <a:endParaRPr sz="1000"/>
          </a:p>
          <a:p>
            <a:pPr indent="-342900" lvl="0" marL="457200" rtl="0" algn="l">
              <a:spcBef>
                <a:spcPts val="0"/>
              </a:spcBef>
              <a:spcAft>
                <a:spcPts val="0"/>
              </a:spcAft>
              <a:buSzPts val="1800"/>
              <a:buChar char="●"/>
            </a:pPr>
            <a:r>
              <a:rPr lang="en"/>
              <a:t>Transformer Architecture</a:t>
            </a:r>
            <a:br>
              <a:rPr lang="en" sz="1000"/>
            </a:br>
            <a:endParaRPr sz="1000"/>
          </a:p>
          <a:p>
            <a:pPr indent="-342900" lvl="0" marL="457200" rtl="0" algn="l">
              <a:spcBef>
                <a:spcPts val="0"/>
              </a:spcBef>
              <a:spcAft>
                <a:spcPts val="0"/>
              </a:spcAft>
              <a:buSzPts val="1800"/>
              <a:buChar char="●"/>
            </a:pPr>
            <a:r>
              <a:rPr lang="en"/>
              <a:t>Transfer Learning</a:t>
            </a:r>
            <a:br>
              <a:rPr lang="en" sz="1000"/>
            </a:br>
            <a:endParaRPr sz="1000"/>
          </a:p>
          <a:p>
            <a:pPr indent="-342900" lvl="0" marL="457200" rtl="0" algn="l">
              <a:spcBef>
                <a:spcPts val="0"/>
              </a:spcBef>
              <a:spcAft>
                <a:spcPts val="0"/>
              </a:spcAft>
              <a:buSzPts val="1800"/>
              <a:buChar char="●"/>
            </a:pPr>
            <a:r>
              <a:rPr lang="en"/>
              <a:t>Pre-trained NLP </a:t>
            </a:r>
            <a:r>
              <a:rPr lang="en"/>
              <a:t>Models</a:t>
            </a:r>
            <a:endParaRPr/>
          </a:p>
          <a:p>
            <a:pPr indent="-317500" lvl="1" marL="914400" rtl="0" algn="l">
              <a:spcBef>
                <a:spcPts val="0"/>
              </a:spcBef>
              <a:spcAft>
                <a:spcPts val="0"/>
              </a:spcAft>
              <a:buSzPts val="1400"/>
              <a:buChar char="○"/>
            </a:pPr>
            <a:r>
              <a:rPr lang="en"/>
              <a:t>BERT &amp; BERT Derivatives</a:t>
            </a:r>
            <a:endParaRPr/>
          </a:p>
          <a:p>
            <a:pPr indent="-317500" lvl="1" marL="914400" rtl="0" algn="l">
              <a:spcBef>
                <a:spcPts val="0"/>
              </a:spcBef>
              <a:spcAft>
                <a:spcPts val="0"/>
              </a:spcAft>
              <a:buSzPts val="1400"/>
              <a:buChar char="○"/>
            </a:pPr>
            <a:r>
              <a:rPr lang="en"/>
              <a:t>GPT </a:t>
            </a:r>
            <a:br>
              <a:rPr lang="en" sz="1000"/>
            </a:br>
            <a:endParaRPr sz="1000"/>
          </a:p>
          <a:p>
            <a:pPr indent="-342900" lvl="0" marL="457200" rtl="0" algn="l">
              <a:spcBef>
                <a:spcPts val="0"/>
              </a:spcBef>
              <a:spcAft>
                <a:spcPts val="0"/>
              </a:spcAft>
              <a:buSzPts val="1800"/>
              <a:buChar char="●"/>
            </a:pPr>
            <a:r>
              <a:rPr lang="en"/>
              <a:t>Transformer </a:t>
            </a:r>
            <a:r>
              <a:rPr lang="en"/>
              <a:t>Implementations</a:t>
            </a:r>
            <a:endParaRPr/>
          </a:p>
          <a:p>
            <a:pPr indent="-317500" lvl="1" marL="914400" rtl="0" algn="l">
              <a:spcBef>
                <a:spcPts val="0"/>
              </a:spcBef>
              <a:spcAft>
                <a:spcPts val="0"/>
              </a:spcAft>
              <a:buSzPts val="1400"/>
              <a:buChar char="○"/>
            </a:pPr>
            <a:r>
              <a:rPr lang="en"/>
              <a:t>Hugging Face</a:t>
            </a:r>
            <a:endParaRPr/>
          </a:p>
          <a:p>
            <a:pPr indent="-317500" lvl="1" marL="914400" rtl="0" algn="l">
              <a:spcBef>
                <a:spcPts val="0"/>
              </a:spcBef>
              <a:spcAft>
                <a:spcPts val="0"/>
              </a:spcAft>
              <a:buSzPts val="1400"/>
              <a:buChar char="○"/>
            </a:pPr>
            <a:r>
              <a:rPr lang="en"/>
              <a:t>Tensorflow Hub</a:t>
            </a:r>
            <a:br>
              <a:rPr lang="en" sz="1000"/>
            </a:br>
            <a:endParaRPr sz="1000"/>
          </a:p>
          <a:p>
            <a:pPr indent="-342900" lvl="0" marL="457200" rtl="0" algn="l">
              <a:spcBef>
                <a:spcPts val="0"/>
              </a:spcBef>
              <a:spcAft>
                <a:spcPts val="0"/>
              </a:spcAft>
              <a:buSzPts val="1800"/>
              <a:buChar char="●"/>
            </a:pPr>
            <a:r>
              <a:rPr lang="en"/>
              <a:t>Example: </a:t>
            </a:r>
            <a:r>
              <a:rPr lang="en"/>
              <a:t>NER with BERT Notebook </a:t>
            </a:r>
            <a:endParaRPr/>
          </a:p>
          <a:p>
            <a:pPr indent="0" lvl="0" marL="0" rtl="0" algn="l">
              <a:spcBef>
                <a:spcPts val="1600"/>
              </a:spcBef>
              <a:spcAft>
                <a:spcPts val="160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7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GPT Task Structures</a:t>
            </a:r>
            <a:endParaRPr/>
          </a:p>
        </p:txBody>
      </p:sp>
      <p:pic>
        <p:nvPicPr>
          <p:cNvPr id="810" name="Google Shape;810;p74"/>
          <p:cNvPicPr preferRelativeResize="0"/>
          <p:nvPr/>
        </p:nvPicPr>
        <p:blipFill>
          <a:blip r:embed="rId3">
            <a:alphaModFix/>
          </a:blip>
          <a:stretch>
            <a:fillRect/>
          </a:stretch>
        </p:blipFill>
        <p:spPr>
          <a:xfrm>
            <a:off x="140600" y="969300"/>
            <a:ext cx="6833582" cy="3691474"/>
          </a:xfrm>
          <a:prstGeom prst="rect">
            <a:avLst/>
          </a:prstGeom>
          <a:noFill/>
          <a:ln>
            <a:noFill/>
          </a:ln>
        </p:spPr>
      </p:pic>
      <p:sp>
        <p:nvSpPr>
          <p:cNvPr id="811" name="Google Shape;811;p74"/>
          <p:cNvSpPr txBox="1"/>
          <p:nvPr/>
        </p:nvSpPr>
        <p:spPr>
          <a:xfrm>
            <a:off x="203700" y="4660775"/>
            <a:ext cx="8940300" cy="43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000000"/>
                </a:solidFill>
                <a:latin typeface="Open Sans"/>
                <a:ea typeface="Open Sans"/>
                <a:cs typeface="Open Sans"/>
                <a:sym typeface="Open Sans"/>
              </a:rPr>
              <a:t>Image Source: </a:t>
            </a:r>
            <a:br>
              <a:rPr lang="en" sz="1800">
                <a:solidFill>
                  <a:srgbClr val="000000"/>
                </a:solidFill>
                <a:latin typeface="Open Sans"/>
                <a:ea typeface="Open Sans"/>
                <a:cs typeface="Open Sans"/>
                <a:sym typeface="Open Sans"/>
              </a:rPr>
            </a:br>
            <a:r>
              <a:rPr lang="en" sz="1100">
                <a:solidFill>
                  <a:srgbClr val="000000"/>
                </a:solidFill>
                <a:latin typeface="Open Sans"/>
                <a:ea typeface="Open Sans"/>
                <a:cs typeface="Open Sans"/>
                <a:sym typeface="Open Sans"/>
              </a:rPr>
              <a:t>”</a:t>
            </a:r>
            <a:r>
              <a:rPr lang="en" sz="1100">
                <a:latin typeface="Open Sans"/>
                <a:ea typeface="Open Sans"/>
                <a:cs typeface="Open Sans"/>
                <a:sym typeface="Open Sans"/>
              </a:rPr>
              <a:t>Improving Language Understanding by Generative Pre-Training</a:t>
            </a:r>
            <a:r>
              <a:rPr lang="en" sz="1100">
                <a:solidFill>
                  <a:srgbClr val="000000"/>
                </a:solidFill>
                <a:latin typeface="Open Sans"/>
                <a:ea typeface="Open Sans"/>
                <a:cs typeface="Open Sans"/>
                <a:sym typeface="Open Sans"/>
              </a:rPr>
              <a:t>”, </a:t>
            </a:r>
            <a:r>
              <a:rPr lang="en" sz="1100">
                <a:latin typeface="Open Sans"/>
                <a:ea typeface="Open Sans"/>
                <a:cs typeface="Open Sans"/>
                <a:sym typeface="Open Sans"/>
              </a:rPr>
              <a:t>Radford</a:t>
            </a:r>
            <a:r>
              <a:rPr lang="en" sz="1100">
                <a:solidFill>
                  <a:srgbClr val="000000"/>
                </a:solidFill>
                <a:latin typeface="Open Sans"/>
                <a:ea typeface="Open Sans"/>
                <a:cs typeface="Open Sans"/>
                <a:sym typeface="Open Sans"/>
              </a:rPr>
              <a:t> et al,  ,</a:t>
            </a:r>
            <a:r>
              <a:rPr lang="en" sz="1100" u="sng">
                <a:solidFill>
                  <a:schemeClr val="hlink"/>
                </a:solidFill>
                <a:hlinkClick r:id="rId4"/>
              </a:rPr>
              <a:t>https://openai.org/gpt-paper</a:t>
            </a:r>
            <a:endParaRPr sz="11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7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GPT-2 Unsupervised Transfer</a:t>
            </a:r>
            <a:endParaRPr/>
          </a:p>
        </p:txBody>
      </p:sp>
      <p:pic>
        <p:nvPicPr>
          <p:cNvPr id="817" name="Google Shape;817;p75"/>
          <p:cNvPicPr preferRelativeResize="0"/>
          <p:nvPr/>
        </p:nvPicPr>
        <p:blipFill>
          <a:blip r:embed="rId3">
            <a:alphaModFix/>
          </a:blip>
          <a:stretch>
            <a:fillRect/>
          </a:stretch>
        </p:blipFill>
        <p:spPr>
          <a:xfrm>
            <a:off x="-512164" y="1590850"/>
            <a:ext cx="7204176" cy="3159325"/>
          </a:xfrm>
          <a:prstGeom prst="rect">
            <a:avLst/>
          </a:prstGeom>
          <a:noFill/>
          <a:ln>
            <a:noFill/>
          </a:ln>
        </p:spPr>
      </p:pic>
      <p:sp>
        <p:nvSpPr>
          <p:cNvPr id="818" name="Google Shape;818;p75"/>
          <p:cNvSpPr txBox="1"/>
          <p:nvPr/>
        </p:nvSpPr>
        <p:spPr>
          <a:xfrm>
            <a:off x="409725" y="1072900"/>
            <a:ext cx="5360400" cy="4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Open Sans"/>
                <a:ea typeface="Open Sans"/>
                <a:cs typeface="Open Sans"/>
                <a:sym typeface="Open Sans"/>
                <a:hlinkClick r:id="rId4"/>
              </a:rPr>
              <a:t>https://blog.openai.com/better-language-models/</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pic>
        <p:nvPicPr>
          <p:cNvPr id="819" name="Google Shape;819;p75"/>
          <p:cNvPicPr preferRelativeResize="0"/>
          <p:nvPr/>
        </p:nvPicPr>
        <p:blipFill>
          <a:blip r:embed="rId5">
            <a:alphaModFix/>
          </a:blip>
          <a:stretch>
            <a:fillRect/>
          </a:stretch>
        </p:blipFill>
        <p:spPr>
          <a:xfrm>
            <a:off x="5867025" y="96775"/>
            <a:ext cx="3223749" cy="2935038"/>
          </a:xfrm>
          <a:prstGeom prst="rect">
            <a:avLst/>
          </a:prstGeom>
          <a:noFill/>
          <a:ln>
            <a:noFill/>
          </a:ln>
        </p:spPr>
      </p:pic>
      <p:sp>
        <p:nvSpPr>
          <p:cNvPr id="820" name="Google Shape;820;p75"/>
          <p:cNvSpPr txBox="1"/>
          <p:nvPr/>
        </p:nvSpPr>
        <p:spPr>
          <a:xfrm>
            <a:off x="6902325" y="4698650"/>
            <a:ext cx="1929900" cy="1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 and more</a:t>
            </a:r>
            <a:endParaRPr>
              <a:latin typeface="Open Sans"/>
              <a:ea typeface="Open Sans"/>
              <a:cs typeface="Open Sans"/>
              <a:sym typeface="Open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76"/>
          <p:cNvSpPr txBox="1"/>
          <p:nvPr>
            <p:ph type="title"/>
          </p:nvPr>
        </p:nvSpPr>
        <p:spPr>
          <a:xfrm>
            <a:off x="311700" y="315925"/>
            <a:ext cx="8520600" cy="114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‘Warm-ish’</a:t>
            </a:r>
            <a:r>
              <a:rPr lang="en" u="sng"/>
              <a:t> Off The Press</a:t>
            </a:r>
            <a:r>
              <a:rPr lang="en"/>
              <a:t>: Open AI’s GPT-3</a:t>
            </a:r>
            <a:br>
              <a:rPr lang="en"/>
            </a:br>
            <a:r>
              <a:rPr lang="en"/>
              <a:t>“Language Models are Few-Shot Learners”</a:t>
            </a:r>
            <a:endParaRPr/>
          </a:p>
        </p:txBody>
      </p:sp>
      <p:sp>
        <p:nvSpPr>
          <p:cNvPr id="826" name="Google Shape;826;p76"/>
          <p:cNvSpPr txBox="1"/>
          <p:nvPr>
            <p:ph idx="1" type="body"/>
          </p:nvPr>
        </p:nvSpPr>
        <p:spPr>
          <a:xfrm>
            <a:off x="4308650" y="1564150"/>
            <a:ext cx="4769400" cy="19287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Char char="●"/>
            </a:pPr>
            <a:r>
              <a:rPr lang="en" sz="1500"/>
              <a:t>Huge Language Model - 175 bn parameters</a:t>
            </a:r>
            <a:endParaRPr sz="1500"/>
          </a:p>
          <a:p>
            <a:pPr indent="-323850" lvl="0" marL="457200" rtl="0" algn="l">
              <a:lnSpc>
                <a:spcPct val="150000"/>
              </a:lnSpc>
              <a:spcBef>
                <a:spcPts val="0"/>
              </a:spcBef>
              <a:spcAft>
                <a:spcPts val="0"/>
              </a:spcAft>
              <a:buSzPts val="1500"/>
              <a:buChar char="●"/>
            </a:pPr>
            <a:r>
              <a:rPr lang="en" sz="1500"/>
              <a:t>Excellent Few-Shot performance for many tasks -</a:t>
            </a:r>
            <a:r>
              <a:rPr i="1" lang="en" sz="1500">
                <a:solidFill>
                  <a:srgbClr val="FF0000"/>
                </a:solidFill>
              </a:rPr>
              <a:t> with no </a:t>
            </a:r>
            <a:r>
              <a:rPr i="1" lang="en" sz="1500">
                <a:solidFill>
                  <a:srgbClr val="FF0000"/>
                </a:solidFill>
              </a:rPr>
              <a:t>gradient</a:t>
            </a:r>
            <a:r>
              <a:rPr i="1" lang="en" sz="1500">
                <a:solidFill>
                  <a:srgbClr val="FF0000"/>
                </a:solidFill>
              </a:rPr>
              <a:t> updates!</a:t>
            </a:r>
            <a:endParaRPr i="1" sz="1500">
              <a:solidFill>
                <a:srgbClr val="FF0000"/>
              </a:solidFill>
            </a:endParaRPr>
          </a:p>
          <a:p>
            <a:pPr indent="-323850" lvl="0" marL="457200" rtl="0" algn="l">
              <a:lnSpc>
                <a:spcPct val="150000"/>
              </a:lnSpc>
              <a:spcBef>
                <a:spcPts val="0"/>
              </a:spcBef>
              <a:spcAft>
                <a:spcPts val="0"/>
              </a:spcAft>
              <a:buSzPts val="1500"/>
              <a:buChar char="●"/>
            </a:pPr>
            <a:r>
              <a:rPr lang="en" sz="1500"/>
              <a:t>Still some surprising limitations in various critical tasks like language inference:</a:t>
            </a:r>
            <a:endParaRPr sz="2000"/>
          </a:p>
        </p:txBody>
      </p:sp>
      <p:sp>
        <p:nvSpPr>
          <p:cNvPr id="827" name="Google Shape;827;p76"/>
          <p:cNvSpPr txBox="1"/>
          <p:nvPr/>
        </p:nvSpPr>
        <p:spPr>
          <a:xfrm>
            <a:off x="393450" y="4606125"/>
            <a:ext cx="5037900" cy="53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Open Sans"/>
                <a:ea typeface="Open Sans"/>
                <a:cs typeface="Open Sans"/>
                <a:sym typeface="Open Sans"/>
              </a:rPr>
              <a:t>Source Paper: </a:t>
            </a:r>
            <a:r>
              <a:rPr lang="en" sz="1100" u="sng">
                <a:solidFill>
                  <a:schemeClr val="hlink"/>
                </a:solidFill>
                <a:latin typeface="Open Sans"/>
                <a:ea typeface="Open Sans"/>
                <a:cs typeface="Open Sans"/>
                <a:sym typeface="Open Sans"/>
                <a:hlinkClick r:id="rId3"/>
              </a:rPr>
              <a:t>https://arxiv.org/pdf/2005.14165.pdf</a:t>
            </a:r>
            <a:r>
              <a:rPr lang="en" sz="1100">
                <a:latin typeface="Open Sans"/>
                <a:ea typeface="Open Sans"/>
                <a:cs typeface="Open Sans"/>
                <a:sym typeface="Open Sans"/>
              </a:rPr>
              <a:t>  </a:t>
            </a:r>
            <a:endParaRPr sz="1100">
              <a:latin typeface="Open Sans"/>
              <a:ea typeface="Open Sans"/>
              <a:cs typeface="Open Sans"/>
              <a:sym typeface="Open Sans"/>
            </a:endParaRPr>
          </a:p>
        </p:txBody>
      </p:sp>
      <p:pic>
        <p:nvPicPr>
          <p:cNvPr id="828" name="Google Shape;828;p76"/>
          <p:cNvPicPr preferRelativeResize="0"/>
          <p:nvPr/>
        </p:nvPicPr>
        <p:blipFill>
          <a:blip r:embed="rId4">
            <a:alphaModFix/>
          </a:blip>
          <a:stretch>
            <a:fillRect/>
          </a:stretch>
        </p:blipFill>
        <p:spPr>
          <a:xfrm>
            <a:off x="393450" y="1458625"/>
            <a:ext cx="3804863" cy="192870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77"/>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T5</a:t>
            </a:r>
            <a:endParaRPr>
              <a:solidFill>
                <a:srgbClr val="FF9900"/>
              </a:solidFill>
            </a:endParaRPr>
          </a:p>
          <a:p>
            <a:pPr indent="0" lvl="0" marL="0" rtl="0" algn="ctr">
              <a:spcBef>
                <a:spcPts val="0"/>
              </a:spcBef>
              <a:spcAft>
                <a:spcPts val="0"/>
              </a:spcAft>
              <a:buNone/>
            </a:pPr>
            <a:r>
              <a:rPr lang="en" sz="1750">
                <a:latin typeface="Arial"/>
                <a:ea typeface="Arial"/>
                <a:cs typeface="Arial"/>
                <a:sym typeface="Arial"/>
              </a:rPr>
              <a:t>’</a:t>
            </a:r>
            <a:r>
              <a:rPr b="1" lang="en" sz="1750">
                <a:latin typeface="Arial"/>
                <a:ea typeface="Arial"/>
                <a:cs typeface="Arial"/>
                <a:sym typeface="Arial"/>
              </a:rPr>
              <a:t>T</a:t>
            </a:r>
            <a:r>
              <a:rPr lang="en" sz="1750">
                <a:latin typeface="Arial"/>
                <a:ea typeface="Arial"/>
                <a:cs typeface="Arial"/>
                <a:sym typeface="Arial"/>
              </a:rPr>
              <a:t>ext-</a:t>
            </a:r>
            <a:r>
              <a:rPr b="1" lang="en" sz="1750">
                <a:latin typeface="Arial"/>
                <a:ea typeface="Arial"/>
                <a:cs typeface="Arial"/>
                <a:sym typeface="Arial"/>
              </a:rPr>
              <a:t>t</a:t>
            </a:r>
            <a:r>
              <a:rPr lang="en" sz="1750">
                <a:latin typeface="Arial"/>
                <a:ea typeface="Arial"/>
                <a:cs typeface="Arial"/>
                <a:sym typeface="Arial"/>
              </a:rPr>
              <a:t>o-</a:t>
            </a:r>
            <a:r>
              <a:rPr b="1" lang="en" sz="1750">
                <a:latin typeface="Arial"/>
                <a:ea typeface="Arial"/>
                <a:cs typeface="Arial"/>
                <a:sym typeface="Arial"/>
              </a:rPr>
              <a:t>T</a:t>
            </a:r>
            <a:r>
              <a:rPr lang="en" sz="1750">
                <a:latin typeface="Arial"/>
                <a:ea typeface="Arial"/>
                <a:cs typeface="Arial"/>
                <a:sym typeface="Arial"/>
              </a:rPr>
              <a:t>ext </a:t>
            </a:r>
            <a:r>
              <a:rPr b="1" lang="en" sz="1750">
                <a:latin typeface="Arial"/>
                <a:ea typeface="Arial"/>
                <a:cs typeface="Arial"/>
                <a:sym typeface="Arial"/>
              </a:rPr>
              <a:t>T</a:t>
            </a:r>
            <a:r>
              <a:rPr lang="en" sz="1750">
                <a:latin typeface="Arial"/>
                <a:ea typeface="Arial"/>
                <a:cs typeface="Arial"/>
                <a:sym typeface="Arial"/>
              </a:rPr>
              <a:t>ransfer </a:t>
            </a:r>
            <a:r>
              <a:rPr b="1" lang="en" sz="1750">
                <a:latin typeface="Arial"/>
                <a:ea typeface="Arial"/>
                <a:cs typeface="Arial"/>
                <a:sym typeface="Arial"/>
              </a:rPr>
              <a:t>T</a:t>
            </a:r>
            <a:r>
              <a:rPr lang="en" sz="1750">
                <a:latin typeface="Arial"/>
                <a:ea typeface="Arial"/>
                <a:cs typeface="Arial"/>
                <a:sym typeface="Arial"/>
              </a:rPr>
              <a:t>ransformer’</a:t>
            </a:r>
            <a:br>
              <a:rPr lang="en" sz="1800">
                <a:latin typeface="Arial"/>
                <a:ea typeface="Arial"/>
                <a:cs typeface="Arial"/>
                <a:sym typeface="Arial"/>
              </a:rPr>
            </a:br>
            <a:r>
              <a:rPr lang="en" sz="1400">
                <a:latin typeface="Arial"/>
                <a:ea typeface="Arial"/>
                <a:cs typeface="Arial"/>
                <a:sym typeface="Arial"/>
              </a:rPr>
              <a:t>(available on HuggingFace)</a:t>
            </a:r>
            <a:endParaRPr sz="14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7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T5</a:t>
            </a:r>
            <a:r>
              <a:rPr lang="en"/>
              <a:t> Structure</a:t>
            </a:r>
            <a:endParaRPr/>
          </a:p>
        </p:txBody>
      </p:sp>
      <p:sp>
        <p:nvSpPr>
          <p:cNvPr id="839" name="Google Shape;839;p78"/>
          <p:cNvSpPr txBox="1"/>
          <p:nvPr/>
        </p:nvSpPr>
        <p:spPr>
          <a:xfrm>
            <a:off x="203675" y="4577475"/>
            <a:ext cx="8940300" cy="43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000000"/>
                </a:solidFill>
                <a:latin typeface="Open Sans"/>
                <a:ea typeface="Open Sans"/>
                <a:cs typeface="Open Sans"/>
                <a:sym typeface="Open Sans"/>
              </a:rPr>
              <a:t>Source: </a:t>
            </a:r>
            <a:br>
              <a:rPr lang="en" sz="1800">
                <a:solidFill>
                  <a:srgbClr val="000000"/>
                </a:solidFill>
                <a:latin typeface="Open Sans"/>
                <a:ea typeface="Open Sans"/>
                <a:cs typeface="Open Sans"/>
                <a:sym typeface="Open Sans"/>
              </a:rPr>
            </a:br>
            <a:r>
              <a:rPr lang="en" sz="1100">
                <a:solidFill>
                  <a:srgbClr val="000000"/>
                </a:solidFill>
                <a:latin typeface="Open Sans"/>
                <a:ea typeface="Open Sans"/>
                <a:cs typeface="Open Sans"/>
                <a:sym typeface="Open Sans"/>
              </a:rPr>
              <a:t>”</a:t>
            </a:r>
            <a:r>
              <a:rPr lang="en" sz="1100">
                <a:solidFill>
                  <a:schemeClr val="dk1"/>
                </a:solidFill>
                <a:latin typeface="Open Sans"/>
                <a:ea typeface="Open Sans"/>
                <a:cs typeface="Open Sans"/>
                <a:sym typeface="Open Sans"/>
              </a:rPr>
              <a:t>Exploring the Limits of Transfer Learning with a Unified Text-to-Text Transformer</a:t>
            </a:r>
            <a:r>
              <a:rPr lang="en" sz="1100">
                <a:solidFill>
                  <a:srgbClr val="000000"/>
                </a:solidFill>
                <a:latin typeface="Open Sans"/>
                <a:ea typeface="Open Sans"/>
                <a:cs typeface="Open Sans"/>
                <a:sym typeface="Open Sans"/>
              </a:rPr>
              <a:t>”, </a:t>
            </a:r>
            <a:r>
              <a:rPr lang="en" sz="1100">
                <a:latin typeface="Open Sans"/>
                <a:ea typeface="Open Sans"/>
                <a:cs typeface="Open Sans"/>
                <a:sym typeface="Open Sans"/>
              </a:rPr>
              <a:t>Raffel</a:t>
            </a:r>
            <a:r>
              <a:rPr lang="en" sz="1100">
                <a:solidFill>
                  <a:srgbClr val="000000"/>
                </a:solidFill>
                <a:latin typeface="Open Sans"/>
                <a:ea typeface="Open Sans"/>
                <a:cs typeface="Open Sans"/>
                <a:sym typeface="Open Sans"/>
              </a:rPr>
              <a:t> et al, </a:t>
            </a:r>
            <a:r>
              <a:rPr lang="en" sz="1100" u="sng">
                <a:solidFill>
                  <a:schemeClr val="hlink"/>
                </a:solidFill>
                <a:hlinkClick r:id="rId3"/>
              </a:rPr>
              <a:t>https://arxiv.org/pdf/1910.10683.pdf</a:t>
            </a:r>
            <a:r>
              <a:rPr lang="en" sz="1100">
                <a:solidFill>
                  <a:srgbClr val="000000"/>
                </a:solidFill>
              </a:rPr>
              <a:t> </a:t>
            </a:r>
            <a:endParaRPr sz="1100"/>
          </a:p>
        </p:txBody>
      </p:sp>
      <p:sp>
        <p:nvSpPr>
          <p:cNvPr id="840" name="Google Shape;840;p78"/>
          <p:cNvSpPr txBox="1"/>
          <p:nvPr>
            <p:ph idx="4294967295" type="body"/>
          </p:nvPr>
        </p:nvSpPr>
        <p:spPr>
          <a:xfrm>
            <a:off x="4390825" y="753300"/>
            <a:ext cx="4654200" cy="3869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Pre-trained Encoder </a:t>
            </a:r>
            <a:r>
              <a:rPr b="1" lang="en"/>
              <a:t>+ Decoder</a:t>
            </a:r>
            <a:r>
              <a:rPr lang="en"/>
              <a:t> transformer architecture</a:t>
            </a:r>
            <a:br>
              <a:rPr lang="en" sz="800"/>
            </a:br>
            <a:endParaRPr sz="800"/>
          </a:p>
          <a:p>
            <a:pPr indent="-342900" lvl="0" marL="457200" rtl="0" algn="l">
              <a:spcBef>
                <a:spcPts val="0"/>
              </a:spcBef>
              <a:spcAft>
                <a:spcPts val="0"/>
              </a:spcAft>
              <a:buSzPts val="1800"/>
              <a:buChar char="●"/>
            </a:pPr>
            <a:r>
              <a:rPr lang="en"/>
              <a:t>Pre-trained on multiple tasks:</a:t>
            </a:r>
            <a:endParaRPr/>
          </a:p>
          <a:p>
            <a:pPr indent="-317500" lvl="1" marL="914400" rtl="0" algn="l">
              <a:spcBef>
                <a:spcPts val="0"/>
              </a:spcBef>
              <a:spcAft>
                <a:spcPts val="0"/>
              </a:spcAft>
              <a:buSzPts val="1400"/>
              <a:buChar char="○"/>
            </a:pPr>
            <a:r>
              <a:rPr lang="en"/>
              <a:t>Pre-trained on Colossal Clean Crawl Corpus’ with generic task</a:t>
            </a:r>
            <a:endParaRPr/>
          </a:p>
          <a:p>
            <a:pPr indent="-317500" lvl="1" marL="914400" rtl="0" algn="l">
              <a:spcBef>
                <a:spcPts val="0"/>
              </a:spcBef>
              <a:spcAft>
                <a:spcPts val="0"/>
              </a:spcAft>
              <a:buSzPts val="1400"/>
              <a:buChar char="○"/>
            </a:pPr>
            <a:r>
              <a:rPr lang="en"/>
              <a:t>Fine-tuned on various GLUE/SuperGLUE tasks</a:t>
            </a:r>
            <a:br>
              <a:rPr lang="en" sz="800"/>
            </a:br>
            <a:endParaRPr sz="800"/>
          </a:p>
          <a:p>
            <a:pPr indent="-342900" lvl="0" marL="457200" rtl="0" algn="l">
              <a:spcBef>
                <a:spcPts val="0"/>
              </a:spcBef>
              <a:spcAft>
                <a:spcPts val="0"/>
              </a:spcAft>
              <a:buSzPts val="1800"/>
              <a:buChar char="●"/>
            </a:pPr>
            <a:r>
              <a:rPr lang="en"/>
              <a:t>Available Sizes (at HuggingFace)</a:t>
            </a:r>
            <a:endParaRPr sz="1100"/>
          </a:p>
          <a:p>
            <a:pPr indent="-304800" lvl="1" marL="914400" rtl="0" algn="l">
              <a:spcBef>
                <a:spcPts val="0"/>
              </a:spcBef>
              <a:spcAft>
                <a:spcPts val="0"/>
              </a:spcAft>
              <a:buSzPts val="1200"/>
              <a:buChar char="○"/>
            </a:pPr>
            <a:r>
              <a:rPr lang="en" sz="1200"/>
              <a:t>Small</a:t>
            </a:r>
            <a:endParaRPr sz="1200"/>
          </a:p>
          <a:p>
            <a:pPr indent="-304800" lvl="1" marL="914400" rtl="0" algn="l">
              <a:spcBef>
                <a:spcPts val="0"/>
              </a:spcBef>
              <a:spcAft>
                <a:spcPts val="0"/>
              </a:spcAft>
              <a:buSzPts val="1200"/>
              <a:buChar char="○"/>
            </a:pPr>
            <a:r>
              <a:rPr lang="en" sz="1200"/>
              <a:t>Base</a:t>
            </a:r>
            <a:endParaRPr sz="1200"/>
          </a:p>
          <a:p>
            <a:pPr indent="-304800" lvl="1" marL="914400" rtl="0" algn="l">
              <a:spcBef>
                <a:spcPts val="0"/>
              </a:spcBef>
              <a:spcAft>
                <a:spcPts val="0"/>
              </a:spcAft>
              <a:buSzPts val="1200"/>
              <a:buChar char="○"/>
            </a:pPr>
            <a:r>
              <a:rPr lang="en" sz="1200"/>
              <a:t>Large</a:t>
            </a:r>
            <a:endParaRPr sz="1200"/>
          </a:p>
          <a:p>
            <a:pPr indent="-304800" lvl="1" marL="914400" rtl="0" algn="l">
              <a:spcBef>
                <a:spcPts val="0"/>
              </a:spcBef>
              <a:spcAft>
                <a:spcPts val="0"/>
              </a:spcAft>
              <a:buSzPts val="1200"/>
              <a:buChar char="○"/>
            </a:pPr>
            <a:r>
              <a:rPr lang="en" sz="1200"/>
              <a:t>3GB</a:t>
            </a:r>
            <a:endParaRPr sz="1200"/>
          </a:p>
          <a:p>
            <a:pPr indent="-304800" lvl="1" marL="914400" rtl="0" algn="l">
              <a:spcBef>
                <a:spcPts val="0"/>
              </a:spcBef>
              <a:spcAft>
                <a:spcPts val="0"/>
              </a:spcAft>
              <a:buSzPts val="1200"/>
              <a:buChar char="○"/>
            </a:pPr>
            <a:r>
              <a:rPr lang="en" sz="1200"/>
              <a:t>11GB</a:t>
            </a:r>
            <a:endParaRPr sz="1200"/>
          </a:p>
          <a:p>
            <a:pPr indent="-304800" lvl="1" marL="914400" rtl="0" algn="l">
              <a:spcBef>
                <a:spcPts val="0"/>
              </a:spcBef>
              <a:spcAft>
                <a:spcPts val="0"/>
              </a:spcAft>
              <a:buSzPts val="1200"/>
              <a:buChar char="○"/>
            </a:pPr>
            <a:r>
              <a:rPr lang="en" sz="1200"/>
              <a:t>+ MANY customized fine-tuned models     </a:t>
            </a:r>
            <a:br>
              <a:rPr lang="en" sz="1200"/>
            </a:br>
            <a:r>
              <a:rPr lang="en" sz="1200"/>
              <a:t>                  (https://huggingface.co/models)</a:t>
            </a:r>
            <a:endParaRPr sz="1200"/>
          </a:p>
        </p:txBody>
      </p:sp>
      <p:pic>
        <p:nvPicPr>
          <p:cNvPr id="841" name="Google Shape;841;p78"/>
          <p:cNvPicPr preferRelativeResize="0"/>
          <p:nvPr/>
        </p:nvPicPr>
        <p:blipFill>
          <a:blip r:embed="rId4">
            <a:alphaModFix/>
          </a:blip>
          <a:stretch>
            <a:fillRect/>
          </a:stretch>
        </p:blipFill>
        <p:spPr>
          <a:xfrm>
            <a:off x="0" y="1705400"/>
            <a:ext cx="4470801" cy="156569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79"/>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Implementations: </a:t>
            </a:r>
            <a:endParaRPr/>
          </a:p>
          <a:p>
            <a:pPr indent="0" lvl="0" marL="0" rtl="0" algn="ctr">
              <a:spcBef>
                <a:spcPts val="0"/>
              </a:spcBef>
              <a:spcAft>
                <a:spcPts val="0"/>
              </a:spcAft>
              <a:buNone/>
            </a:pPr>
            <a:r>
              <a:rPr lang="en"/>
              <a:t>Hugging Face &amp; TensorFlow Hub</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8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Hugging Face Transformer Implementations</a:t>
            </a:r>
            <a:endParaRPr/>
          </a:p>
        </p:txBody>
      </p:sp>
      <p:sp>
        <p:nvSpPr>
          <p:cNvPr id="852" name="Google Shape;852;p80"/>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Open-source framework with </a:t>
            </a:r>
            <a:r>
              <a:rPr lang="en" u="sng"/>
              <a:t>consistent</a:t>
            </a:r>
            <a:r>
              <a:rPr lang="en"/>
              <a:t> Transformer implementations in PyTorch and TensorFlow. (I.e., easy to swap models!)</a:t>
            </a:r>
            <a:br>
              <a:rPr lang="en" sz="800"/>
            </a:br>
            <a:endParaRPr sz="800"/>
          </a:p>
          <a:p>
            <a:pPr indent="-342900" lvl="0" marL="457200" rtl="0" algn="l">
              <a:spcBef>
                <a:spcPts val="0"/>
              </a:spcBef>
              <a:spcAft>
                <a:spcPts val="0"/>
              </a:spcAft>
              <a:buSzPts val="1800"/>
              <a:buChar char="●"/>
            </a:pPr>
            <a:r>
              <a:rPr lang="en"/>
              <a:t>Many models, and constantly updated:</a:t>
            </a:r>
            <a:endParaRPr/>
          </a:p>
          <a:p>
            <a:pPr indent="-317500" lvl="1" marL="914400" rtl="0" algn="l">
              <a:spcBef>
                <a:spcPts val="0"/>
              </a:spcBef>
              <a:spcAft>
                <a:spcPts val="0"/>
              </a:spcAft>
              <a:buSzPts val="1400"/>
              <a:buChar char="○"/>
            </a:pPr>
            <a:r>
              <a:rPr lang="en"/>
              <a:t>BERT &amp; Variants</a:t>
            </a:r>
            <a:endParaRPr/>
          </a:p>
          <a:p>
            <a:pPr indent="-317500" lvl="1" marL="914400" rtl="0" algn="l">
              <a:spcBef>
                <a:spcPts val="0"/>
              </a:spcBef>
              <a:spcAft>
                <a:spcPts val="0"/>
              </a:spcAft>
              <a:buSzPts val="1400"/>
              <a:buChar char="○"/>
            </a:pPr>
            <a:r>
              <a:rPr lang="en"/>
              <a:t>GPT</a:t>
            </a:r>
            <a:endParaRPr/>
          </a:p>
          <a:p>
            <a:pPr indent="-317500" lvl="1" marL="914400" rtl="0" algn="l">
              <a:spcBef>
                <a:spcPts val="0"/>
              </a:spcBef>
              <a:spcAft>
                <a:spcPts val="0"/>
              </a:spcAft>
              <a:buSzPts val="1400"/>
              <a:buChar char="○"/>
            </a:pPr>
            <a:r>
              <a:rPr lang="en"/>
              <a:t>XLNet</a:t>
            </a:r>
            <a:endParaRPr/>
          </a:p>
          <a:p>
            <a:pPr indent="-317500" lvl="1" marL="914400" rtl="0" algn="l">
              <a:spcBef>
                <a:spcPts val="0"/>
              </a:spcBef>
              <a:spcAft>
                <a:spcPts val="0"/>
              </a:spcAft>
              <a:buSzPts val="1400"/>
              <a:buChar char="○"/>
            </a:pPr>
            <a:r>
              <a:rPr lang="en"/>
              <a:t>CTRL</a:t>
            </a:r>
            <a:endParaRPr/>
          </a:p>
          <a:p>
            <a:pPr indent="-317500" lvl="1" marL="914400" rtl="0" algn="l">
              <a:spcBef>
                <a:spcPts val="0"/>
              </a:spcBef>
              <a:spcAft>
                <a:spcPts val="0"/>
              </a:spcAft>
              <a:buSzPts val="1400"/>
              <a:buChar char="○"/>
            </a:pPr>
            <a:r>
              <a:rPr lang="en"/>
              <a:t>Longformer</a:t>
            </a:r>
            <a:endParaRPr/>
          </a:p>
          <a:p>
            <a:pPr indent="-317500" lvl="1" marL="914400" rtl="0" algn="l">
              <a:spcBef>
                <a:spcPts val="0"/>
              </a:spcBef>
              <a:spcAft>
                <a:spcPts val="0"/>
              </a:spcAft>
              <a:buSzPts val="1400"/>
              <a:buChar char="○"/>
            </a:pPr>
            <a:r>
              <a:rPr lang="en"/>
              <a:t>Electra</a:t>
            </a:r>
            <a:endParaRPr/>
          </a:p>
          <a:p>
            <a:pPr indent="-317500" lvl="1" marL="914400" rtl="0" algn="l">
              <a:spcBef>
                <a:spcPts val="0"/>
              </a:spcBef>
              <a:spcAft>
                <a:spcPts val="0"/>
              </a:spcAft>
              <a:buSzPts val="1400"/>
              <a:buChar char="○"/>
            </a:pPr>
            <a:r>
              <a:rPr lang="en"/>
              <a:t>T5</a:t>
            </a:r>
            <a:endParaRPr/>
          </a:p>
          <a:p>
            <a:pPr indent="-317500" lvl="1" marL="914400" rtl="0" algn="l">
              <a:spcBef>
                <a:spcPts val="0"/>
              </a:spcBef>
              <a:spcAft>
                <a:spcPts val="0"/>
              </a:spcAft>
              <a:buSzPts val="1400"/>
              <a:buChar char="○"/>
            </a:pPr>
            <a:r>
              <a:rPr lang="en"/>
              <a:t>….</a:t>
            </a:r>
            <a:endParaRPr/>
          </a:p>
        </p:txBody>
      </p:sp>
      <p:pic>
        <p:nvPicPr>
          <p:cNvPr id="853" name="Google Shape;853;p80"/>
          <p:cNvPicPr preferRelativeResize="0"/>
          <p:nvPr/>
        </p:nvPicPr>
        <p:blipFill>
          <a:blip r:embed="rId3">
            <a:alphaModFix/>
          </a:blip>
          <a:stretch>
            <a:fillRect/>
          </a:stretch>
        </p:blipFill>
        <p:spPr>
          <a:xfrm>
            <a:off x="4382249" y="2642774"/>
            <a:ext cx="4363928" cy="22847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8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Hugging Face Transformer Implementations</a:t>
            </a:r>
            <a:endParaRPr/>
          </a:p>
        </p:txBody>
      </p:sp>
      <p:sp>
        <p:nvSpPr>
          <p:cNvPr id="859" name="Google Shape;859;p81"/>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get it?</a:t>
            </a:r>
            <a:endParaRPr/>
          </a:p>
          <a:p>
            <a:pPr indent="-342900" lvl="0" marL="457200" rtl="0" algn="l">
              <a:spcBef>
                <a:spcPts val="1600"/>
              </a:spcBef>
              <a:spcAft>
                <a:spcPts val="0"/>
              </a:spcAft>
              <a:buSzPts val="1800"/>
              <a:buChar char="●"/>
            </a:pPr>
            <a:r>
              <a:rPr lang="en"/>
              <a:t>Go to </a:t>
            </a:r>
            <a:r>
              <a:rPr lang="en" u="sng">
                <a:solidFill>
                  <a:schemeClr val="hlink"/>
                </a:solidFill>
                <a:hlinkClick r:id="rId3"/>
              </a:rPr>
              <a:t>https://huggingface.co/transformers/</a:t>
            </a:r>
            <a:r>
              <a:rPr lang="en"/>
              <a:t> to learn</a:t>
            </a:r>
            <a:endParaRPr/>
          </a:p>
          <a:p>
            <a:pPr indent="-342900" lvl="0" marL="457200" rtl="0" algn="l">
              <a:spcBef>
                <a:spcPts val="0"/>
              </a:spcBef>
              <a:spcAft>
                <a:spcPts val="0"/>
              </a:spcAft>
              <a:buSzPts val="1800"/>
              <a:buChar char="●"/>
            </a:pPr>
            <a:r>
              <a:rPr lang="en"/>
              <a:t>Install transformer library (‘</a:t>
            </a:r>
            <a:r>
              <a:rPr lang="en">
                <a:latin typeface="Courier New"/>
                <a:ea typeface="Courier New"/>
                <a:cs typeface="Courier New"/>
                <a:sym typeface="Courier New"/>
              </a:rPr>
              <a:t>pip install transformers’</a:t>
            </a:r>
            <a:r>
              <a:rPr lang="en"/>
              <a:t>)</a:t>
            </a:r>
            <a:endParaRPr/>
          </a:p>
          <a:p>
            <a:pPr indent="-342900" lvl="0" marL="457200" rtl="0" algn="l">
              <a:spcBef>
                <a:spcPts val="0"/>
              </a:spcBef>
              <a:spcAft>
                <a:spcPts val="0"/>
              </a:spcAft>
              <a:buSzPts val="1800"/>
              <a:buChar char="●"/>
            </a:pPr>
            <a:r>
              <a:rPr lang="en"/>
              <a:t>In notebook/code, Import tokenizer and model</a:t>
            </a:r>
            <a:endParaRPr/>
          </a:p>
          <a:p>
            <a:pPr indent="-342900" lvl="0" marL="457200" rtl="0" algn="l">
              <a:spcBef>
                <a:spcPts val="0"/>
              </a:spcBef>
              <a:spcAft>
                <a:spcPts val="0"/>
              </a:spcAft>
              <a:buSzPts val="1800"/>
              <a:buChar char="●"/>
            </a:pPr>
            <a:r>
              <a:rPr lang="en"/>
              <a:t>Get going!</a:t>
            </a:r>
            <a:endParaRPr/>
          </a:p>
          <a:p>
            <a:pPr indent="0" lvl="0" marL="0" rtl="0" algn="l">
              <a:spcBef>
                <a:spcPts val="1600"/>
              </a:spcBef>
              <a:spcAft>
                <a:spcPts val="0"/>
              </a:spcAft>
              <a:buNone/>
            </a:pPr>
            <a:r>
              <a:rPr lang="en"/>
              <a:t>Let’s try it...</a:t>
            </a:r>
            <a:endParaRPr/>
          </a:p>
          <a:p>
            <a:pPr indent="0" lvl="0" marL="0" rtl="0" algn="l">
              <a:spcBef>
                <a:spcPts val="1600"/>
              </a:spcBef>
              <a:spcAft>
                <a:spcPts val="0"/>
              </a:spcAft>
              <a:buNone/>
            </a:pPr>
            <a:r>
              <a:rPr lang="en" sz="1500" u="sng">
                <a:solidFill>
                  <a:schemeClr val="hlink"/>
                </a:solidFill>
                <a:hlinkClick r:id="rId4"/>
              </a:rPr>
              <a:t>https://github.com/datasci-w266/2021-spring-main/blob/master/materials/lesson_notebooks/lesson_8.ipynb</a:t>
            </a:r>
            <a:endParaRPr sz="15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8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TensorFlow Hub</a:t>
            </a:r>
            <a:endParaRPr/>
          </a:p>
        </p:txBody>
      </p:sp>
      <p:sp>
        <p:nvSpPr>
          <p:cNvPr id="865" name="Google Shape;865;p82"/>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Similar in spirit - repo for lots of models, also beyond transformers</a:t>
            </a:r>
            <a:br>
              <a:rPr lang="en"/>
            </a:br>
            <a:endParaRPr/>
          </a:p>
          <a:p>
            <a:pPr indent="-342900" lvl="0" marL="457200" rtl="0" algn="l">
              <a:spcBef>
                <a:spcPts val="0"/>
              </a:spcBef>
              <a:spcAft>
                <a:spcPts val="0"/>
              </a:spcAft>
              <a:buSzPts val="1800"/>
              <a:buChar char="●"/>
            </a:pPr>
            <a:r>
              <a:rPr lang="en"/>
              <a:t>Location: </a:t>
            </a:r>
            <a:r>
              <a:rPr lang="en" u="sng">
                <a:solidFill>
                  <a:schemeClr val="hlink"/>
                </a:solidFill>
                <a:hlinkClick r:id="rId3"/>
              </a:rPr>
              <a:t>https://tfhub.dev/</a:t>
            </a:r>
            <a:r>
              <a:rPr lang="en"/>
              <a:t> </a:t>
            </a:r>
            <a:br>
              <a:rPr lang="en"/>
            </a:br>
            <a:endParaRPr/>
          </a:p>
          <a:p>
            <a:pPr indent="-342900" lvl="0" marL="457200" rtl="0" algn="l">
              <a:spcBef>
                <a:spcPts val="0"/>
              </a:spcBef>
              <a:spcAft>
                <a:spcPts val="0"/>
              </a:spcAft>
              <a:buSzPts val="1800"/>
              <a:buChar char="●"/>
            </a:pPr>
            <a:r>
              <a:rPr lang="en"/>
              <a:t>No source code,</a:t>
            </a:r>
            <a:br>
              <a:rPr lang="en"/>
            </a:br>
            <a:r>
              <a:rPr lang="en"/>
              <a:t>But broader set of models.</a:t>
            </a:r>
            <a:endParaRPr/>
          </a:p>
        </p:txBody>
      </p:sp>
      <p:pic>
        <p:nvPicPr>
          <p:cNvPr id="866" name="Google Shape;866;p82"/>
          <p:cNvPicPr preferRelativeResize="0"/>
          <p:nvPr/>
        </p:nvPicPr>
        <p:blipFill>
          <a:blip r:embed="rId4">
            <a:alphaModFix/>
          </a:blip>
          <a:stretch>
            <a:fillRect/>
          </a:stretch>
        </p:blipFill>
        <p:spPr>
          <a:xfrm>
            <a:off x="3836300" y="2361750"/>
            <a:ext cx="5108777" cy="2629952"/>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83"/>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500"/>
              <a:t>Appendix</a:t>
            </a:r>
            <a:endParaRPr sz="5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30"/>
          <p:cNvSpPr txBox="1"/>
          <p:nvPr>
            <p:ph type="ctrTitle"/>
          </p:nvPr>
        </p:nvSpPr>
        <p:spPr>
          <a:xfrm>
            <a:off x="2826850" y="1444250"/>
            <a:ext cx="3516300" cy="222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Key Learnings Review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84"/>
          <p:cNvSpPr txBox="1"/>
          <p:nvPr>
            <p:ph type="title"/>
          </p:nvPr>
        </p:nvSpPr>
        <p:spPr>
          <a:xfrm>
            <a:off x="311700" y="315925"/>
            <a:ext cx="8520600" cy="831300"/>
          </a:xfrm>
          <a:prstGeom prst="rect">
            <a:avLst/>
          </a:prstGeom>
          <a:ln>
            <a:noFill/>
          </a:ln>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Going One Level Deeper: Encoder Flow</a:t>
            </a:r>
            <a:endParaRPr/>
          </a:p>
        </p:txBody>
      </p:sp>
      <p:sp>
        <p:nvSpPr>
          <p:cNvPr id="877" name="Google Shape;877;p84"/>
          <p:cNvSpPr txBox="1"/>
          <p:nvPr>
            <p:ph idx="1" type="body"/>
          </p:nvPr>
        </p:nvSpPr>
        <p:spPr>
          <a:xfrm>
            <a:off x="2190150" y="1292425"/>
            <a:ext cx="2850000" cy="518100"/>
          </a:xfrm>
          <a:prstGeom prst="rect">
            <a:avLst/>
          </a:prstGeom>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200"/>
              <a:t>W</a:t>
            </a:r>
            <a:r>
              <a:rPr baseline="30000" lang="en" sz="1200"/>
              <a:t>Q/K/V</a:t>
            </a:r>
            <a:r>
              <a:rPr lang="en" sz="1200"/>
              <a:t>: </a:t>
            </a:r>
            <a:r>
              <a:rPr i="1" lang="en" sz="1200"/>
              <a:t>h</a:t>
            </a:r>
            <a:r>
              <a:rPr lang="en" sz="1200"/>
              <a:t> learned projections matrices </a:t>
            </a:r>
            <a:br>
              <a:rPr lang="en" sz="1200"/>
            </a:br>
            <a:r>
              <a:rPr lang="en" sz="1200"/>
              <a:t>            projecting to </a:t>
            </a:r>
            <a:r>
              <a:rPr i="1" lang="en" sz="1200"/>
              <a:t>d/h</a:t>
            </a:r>
            <a:r>
              <a:rPr lang="en" sz="1200"/>
              <a:t> dimension </a:t>
            </a:r>
            <a:endParaRPr b="1" sz="1200"/>
          </a:p>
          <a:p>
            <a:pPr indent="0" lvl="0" marL="0" rtl="0" algn="l">
              <a:spcBef>
                <a:spcPts val="1600"/>
              </a:spcBef>
              <a:spcAft>
                <a:spcPts val="0"/>
              </a:spcAft>
              <a:buNone/>
            </a:pPr>
            <a:r>
              <a:t/>
            </a:r>
            <a:endParaRPr sz="1600"/>
          </a:p>
          <a:p>
            <a:pPr indent="0" lvl="0" marL="457200" rtl="0" algn="l">
              <a:spcBef>
                <a:spcPts val="1600"/>
              </a:spcBef>
              <a:spcAft>
                <a:spcPts val="1600"/>
              </a:spcAft>
              <a:buNone/>
            </a:pPr>
            <a:r>
              <a:t/>
            </a:r>
            <a:endParaRPr/>
          </a:p>
        </p:txBody>
      </p:sp>
      <p:sp>
        <p:nvSpPr>
          <p:cNvPr id="878" name="Google Shape;878;p84"/>
          <p:cNvSpPr txBox="1"/>
          <p:nvPr>
            <p:ph idx="1" type="body"/>
          </p:nvPr>
        </p:nvSpPr>
        <p:spPr>
          <a:xfrm>
            <a:off x="359325" y="1491100"/>
            <a:ext cx="5461200" cy="19119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br>
              <a:rPr lang="en" sz="2000"/>
            </a:br>
            <a:r>
              <a:rPr lang="en" sz="1400"/>
              <a:t>          Q</a:t>
            </a:r>
            <a:r>
              <a:rPr baseline="-25000" lang="en" sz="1400"/>
              <a:t>(i) </a:t>
            </a:r>
            <a:r>
              <a:rPr lang="en" sz="1400"/>
              <a:t>= X W</a:t>
            </a:r>
            <a:r>
              <a:rPr baseline="30000" lang="en" sz="1400"/>
              <a:t>Q</a:t>
            </a:r>
            <a:r>
              <a:rPr baseline="-25000" lang="en" sz="1400"/>
              <a:t>(i)</a:t>
            </a:r>
            <a:endParaRPr sz="1400"/>
          </a:p>
          <a:p>
            <a:pPr indent="0" lvl="0" marL="0" marR="0" rtl="0" algn="l">
              <a:lnSpc>
                <a:spcPct val="115000"/>
              </a:lnSpc>
              <a:spcBef>
                <a:spcPts val="1600"/>
              </a:spcBef>
              <a:spcAft>
                <a:spcPts val="0"/>
              </a:spcAft>
              <a:buNone/>
            </a:pPr>
            <a:r>
              <a:rPr lang="en" sz="1400"/>
              <a:t>X        K</a:t>
            </a:r>
            <a:r>
              <a:rPr baseline="-25000" lang="en" sz="1400"/>
              <a:t>(i)</a:t>
            </a:r>
            <a:r>
              <a:rPr lang="en" sz="1400"/>
              <a:t> = X W</a:t>
            </a:r>
            <a:r>
              <a:rPr baseline="30000" lang="en" sz="1400"/>
              <a:t>K</a:t>
            </a:r>
            <a:r>
              <a:rPr baseline="-25000" lang="en" sz="1400"/>
              <a:t>(i)</a:t>
            </a:r>
            <a:endParaRPr sz="1400"/>
          </a:p>
          <a:p>
            <a:pPr indent="0" lvl="0" marL="0" rtl="0" algn="l">
              <a:spcBef>
                <a:spcPts val="1600"/>
              </a:spcBef>
              <a:spcAft>
                <a:spcPts val="0"/>
              </a:spcAft>
              <a:buNone/>
            </a:pPr>
            <a:r>
              <a:rPr lang="en" sz="1400"/>
              <a:t>          V</a:t>
            </a:r>
            <a:r>
              <a:rPr baseline="-25000" lang="en" sz="1400"/>
              <a:t>(i)</a:t>
            </a:r>
            <a:r>
              <a:rPr lang="en" sz="1400"/>
              <a:t> = X W</a:t>
            </a:r>
            <a:r>
              <a:rPr baseline="30000" lang="en" sz="1400"/>
              <a:t>V</a:t>
            </a:r>
            <a:r>
              <a:rPr baseline="-25000" lang="en" sz="1400"/>
              <a:t>(i)</a:t>
            </a:r>
            <a:endParaRPr sz="1400"/>
          </a:p>
          <a:p>
            <a:pPr indent="0" lvl="0" marL="0" marR="0" rtl="0" algn="l">
              <a:lnSpc>
                <a:spcPct val="115000"/>
              </a:lnSpc>
              <a:spcBef>
                <a:spcPts val="1600"/>
              </a:spcBef>
              <a:spcAft>
                <a:spcPts val="1600"/>
              </a:spcAft>
              <a:buNone/>
            </a:pPr>
            <a:r>
              <a:t/>
            </a:r>
            <a:endParaRPr sz="2000"/>
          </a:p>
        </p:txBody>
      </p:sp>
      <p:cxnSp>
        <p:nvCxnSpPr>
          <p:cNvPr id="879" name="Google Shape;879;p84"/>
          <p:cNvCxnSpPr/>
          <p:nvPr/>
        </p:nvCxnSpPr>
        <p:spPr>
          <a:xfrm flipH="1" rot="10800000">
            <a:off x="609800" y="2063950"/>
            <a:ext cx="219000" cy="419100"/>
          </a:xfrm>
          <a:prstGeom prst="straightConnector1">
            <a:avLst/>
          </a:prstGeom>
          <a:noFill/>
          <a:ln cap="flat" cmpd="sng" w="9525">
            <a:solidFill>
              <a:srgbClr val="000000"/>
            </a:solidFill>
            <a:prstDash val="solid"/>
            <a:round/>
            <a:headEnd len="med" w="med" type="none"/>
            <a:tailEnd len="med" w="med" type="triangle"/>
          </a:ln>
        </p:spPr>
      </p:cxnSp>
      <p:cxnSp>
        <p:nvCxnSpPr>
          <p:cNvPr id="880" name="Google Shape;880;p84"/>
          <p:cNvCxnSpPr/>
          <p:nvPr/>
        </p:nvCxnSpPr>
        <p:spPr>
          <a:xfrm>
            <a:off x="609800" y="2502100"/>
            <a:ext cx="171300" cy="399900"/>
          </a:xfrm>
          <a:prstGeom prst="straightConnector1">
            <a:avLst/>
          </a:prstGeom>
          <a:noFill/>
          <a:ln cap="flat" cmpd="sng" w="9525">
            <a:solidFill>
              <a:srgbClr val="000000"/>
            </a:solidFill>
            <a:prstDash val="solid"/>
            <a:round/>
            <a:headEnd len="med" w="med" type="none"/>
            <a:tailEnd len="med" w="med" type="triangle"/>
          </a:ln>
        </p:spPr>
      </p:cxnSp>
      <p:cxnSp>
        <p:nvCxnSpPr>
          <p:cNvPr id="881" name="Google Shape;881;p84"/>
          <p:cNvCxnSpPr/>
          <p:nvPr/>
        </p:nvCxnSpPr>
        <p:spPr>
          <a:xfrm flipH="1" rot="10800000">
            <a:off x="638375" y="2492500"/>
            <a:ext cx="219000" cy="9600"/>
          </a:xfrm>
          <a:prstGeom prst="straightConnector1">
            <a:avLst/>
          </a:prstGeom>
          <a:noFill/>
          <a:ln cap="flat" cmpd="sng" w="9525">
            <a:solidFill>
              <a:srgbClr val="000000"/>
            </a:solidFill>
            <a:prstDash val="solid"/>
            <a:round/>
            <a:headEnd len="med" w="med" type="none"/>
            <a:tailEnd len="med" w="med" type="triangle"/>
          </a:ln>
        </p:spPr>
      </p:cxnSp>
      <p:cxnSp>
        <p:nvCxnSpPr>
          <p:cNvPr id="882" name="Google Shape;882;p84"/>
          <p:cNvCxnSpPr/>
          <p:nvPr/>
        </p:nvCxnSpPr>
        <p:spPr>
          <a:xfrm flipH="1" rot="10800000">
            <a:off x="2238575" y="3102100"/>
            <a:ext cx="219000" cy="9600"/>
          </a:xfrm>
          <a:prstGeom prst="straightConnector1">
            <a:avLst/>
          </a:prstGeom>
          <a:noFill/>
          <a:ln cap="flat" cmpd="sng" w="9525">
            <a:solidFill>
              <a:srgbClr val="000000"/>
            </a:solidFill>
            <a:prstDash val="solid"/>
            <a:round/>
            <a:headEnd len="med" w="med" type="none"/>
            <a:tailEnd len="med" w="med" type="triangle"/>
          </a:ln>
        </p:spPr>
      </p:cxnSp>
      <p:cxnSp>
        <p:nvCxnSpPr>
          <p:cNvPr id="883" name="Google Shape;883;p84"/>
          <p:cNvCxnSpPr/>
          <p:nvPr/>
        </p:nvCxnSpPr>
        <p:spPr>
          <a:xfrm flipH="1" rot="10800000">
            <a:off x="1857575" y="2492500"/>
            <a:ext cx="219000" cy="9600"/>
          </a:xfrm>
          <a:prstGeom prst="straightConnector1">
            <a:avLst/>
          </a:prstGeom>
          <a:noFill/>
          <a:ln cap="flat" cmpd="sng" w="9525">
            <a:solidFill>
              <a:srgbClr val="000000"/>
            </a:solidFill>
            <a:prstDash val="solid"/>
            <a:round/>
            <a:headEnd len="med" w="med" type="none"/>
            <a:tailEnd len="med" w="med" type="triangle"/>
          </a:ln>
        </p:spPr>
      </p:cxnSp>
      <p:sp>
        <p:nvSpPr>
          <p:cNvPr id="884" name="Google Shape;884;p84"/>
          <p:cNvSpPr txBox="1"/>
          <p:nvPr>
            <p:ph idx="1" type="body"/>
          </p:nvPr>
        </p:nvSpPr>
        <p:spPr>
          <a:xfrm>
            <a:off x="2407200" y="2562800"/>
            <a:ext cx="2328000" cy="8313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br>
              <a:rPr lang="en" sz="2000"/>
            </a:br>
            <a:r>
              <a:rPr lang="en" sz="1400"/>
              <a:t> A = concat(head</a:t>
            </a:r>
            <a:r>
              <a:rPr baseline="-25000" lang="en" sz="1400"/>
              <a:t>1,..</a:t>
            </a:r>
            <a:r>
              <a:rPr lang="en" sz="1400"/>
              <a:t> ) W</a:t>
            </a:r>
            <a:r>
              <a:rPr baseline="30000" lang="en" sz="1400"/>
              <a:t>O</a:t>
            </a:r>
            <a:endParaRPr sz="1400"/>
          </a:p>
        </p:txBody>
      </p:sp>
      <p:cxnSp>
        <p:nvCxnSpPr>
          <p:cNvPr id="885" name="Google Shape;885;p84"/>
          <p:cNvCxnSpPr/>
          <p:nvPr/>
        </p:nvCxnSpPr>
        <p:spPr>
          <a:xfrm flipH="1" rot="10800000">
            <a:off x="2543375" y="3711700"/>
            <a:ext cx="219000" cy="9600"/>
          </a:xfrm>
          <a:prstGeom prst="straightConnector1">
            <a:avLst/>
          </a:prstGeom>
          <a:noFill/>
          <a:ln cap="flat" cmpd="sng" w="9525">
            <a:solidFill>
              <a:srgbClr val="000000"/>
            </a:solidFill>
            <a:prstDash val="solid"/>
            <a:round/>
            <a:headEnd len="med" w="med" type="none"/>
            <a:tailEnd len="med" w="med" type="triangle"/>
          </a:ln>
        </p:spPr>
      </p:cxnSp>
      <p:sp>
        <p:nvSpPr>
          <p:cNvPr id="886" name="Google Shape;886;p84"/>
          <p:cNvSpPr txBox="1"/>
          <p:nvPr>
            <p:ph idx="1" type="body"/>
          </p:nvPr>
        </p:nvSpPr>
        <p:spPr>
          <a:xfrm>
            <a:off x="2712000" y="3172400"/>
            <a:ext cx="2328000" cy="8313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br>
              <a:rPr lang="en" sz="2000"/>
            </a:br>
            <a:r>
              <a:rPr lang="en" sz="1400"/>
              <a:t> Y = Norm (X + A)</a:t>
            </a:r>
            <a:endParaRPr sz="1400"/>
          </a:p>
        </p:txBody>
      </p:sp>
      <p:cxnSp>
        <p:nvCxnSpPr>
          <p:cNvPr id="887" name="Google Shape;887;p84"/>
          <p:cNvCxnSpPr/>
          <p:nvPr/>
        </p:nvCxnSpPr>
        <p:spPr>
          <a:xfrm flipH="1" rot="10800000">
            <a:off x="2848175" y="4245100"/>
            <a:ext cx="219000" cy="9600"/>
          </a:xfrm>
          <a:prstGeom prst="straightConnector1">
            <a:avLst/>
          </a:prstGeom>
          <a:noFill/>
          <a:ln cap="flat" cmpd="sng" w="9525">
            <a:solidFill>
              <a:srgbClr val="000000"/>
            </a:solidFill>
            <a:prstDash val="solid"/>
            <a:round/>
            <a:headEnd len="med" w="med" type="none"/>
            <a:tailEnd len="med" w="med" type="triangle"/>
          </a:ln>
        </p:spPr>
      </p:cxnSp>
      <p:sp>
        <p:nvSpPr>
          <p:cNvPr id="888" name="Google Shape;888;p84"/>
          <p:cNvSpPr txBox="1"/>
          <p:nvPr>
            <p:ph idx="1" type="body"/>
          </p:nvPr>
        </p:nvSpPr>
        <p:spPr>
          <a:xfrm>
            <a:off x="3016800" y="3705800"/>
            <a:ext cx="2667000" cy="8313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br>
              <a:rPr lang="en" sz="2000"/>
            </a:br>
            <a:r>
              <a:rPr lang="en" sz="1400"/>
              <a:t> F = max(0, Y W</a:t>
            </a:r>
            <a:r>
              <a:rPr baseline="-25000" lang="en" sz="1400"/>
              <a:t>1 </a:t>
            </a:r>
            <a:r>
              <a:rPr lang="en" sz="1400"/>
              <a:t>+ b</a:t>
            </a:r>
            <a:r>
              <a:rPr baseline="-25000" lang="en" sz="1400"/>
              <a:t>1</a:t>
            </a:r>
            <a:r>
              <a:rPr lang="en" sz="1400"/>
              <a:t>)W</a:t>
            </a:r>
            <a:r>
              <a:rPr baseline="-25000" lang="en" sz="1400"/>
              <a:t>2</a:t>
            </a:r>
            <a:r>
              <a:rPr lang="en" sz="1400"/>
              <a:t> + b</a:t>
            </a:r>
            <a:r>
              <a:rPr baseline="-25000" lang="en" sz="1400"/>
              <a:t>2</a:t>
            </a:r>
            <a:endParaRPr baseline="-25000" sz="1400"/>
          </a:p>
        </p:txBody>
      </p:sp>
      <p:cxnSp>
        <p:nvCxnSpPr>
          <p:cNvPr id="889" name="Google Shape;889;p84"/>
          <p:cNvCxnSpPr/>
          <p:nvPr/>
        </p:nvCxnSpPr>
        <p:spPr>
          <a:xfrm flipH="1" rot="10800000">
            <a:off x="5515175" y="4245100"/>
            <a:ext cx="219000" cy="9600"/>
          </a:xfrm>
          <a:prstGeom prst="straightConnector1">
            <a:avLst/>
          </a:prstGeom>
          <a:noFill/>
          <a:ln cap="flat" cmpd="sng" w="9525">
            <a:solidFill>
              <a:srgbClr val="000000"/>
            </a:solidFill>
            <a:prstDash val="solid"/>
            <a:round/>
            <a:headEnd len="med" w="med" type="none"/>
            <a:tailEnd len="med" w="med" type="triangle"/>
          </a:ln>
        </p:spPr>
      </p:cxnSp>
      <p:sp>
        <p:nvSpPr>
          <p:cNvPr id="890" name="Google Shape;890;p84"/>
          <p:cNvSpPr txBox="1"/>
          <p:nvPr>
            <p:ph idx="1" type="body"/>
          </p:nvPr>
        </p:nvSpPr>
        <p:spPr>
          <a:xfrm>
            <a:off x="5683800" y="3705800"/>
            <a:ext cx="2328000" cy="8313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br>
              <a:rPr lang="en" sz="2000"/>
            </a:br>
            <a:r>
              <a:rPr lang="en" sz="1400"/>
              <a:t> Z = Norm(F + Y)</a:t>
            </a:r>
            <a:endParaRPr baseline="-25000" sz="1400"/>
          </a:p>
        </p:txBody>
      </p:sp>
      <p:sp>
        <p:nvSpPr>
          <p:cNvPr id="891" name="Google Shape;891;p84"/>
          <p:cNvSpPr txBox="1"/>
          <p:nvPr>
            <p:ph idx="1" type="body"/>
          </p:nvPr>
        </p:nvSpPr>
        <p:spPr>
          <a:xfrm>
            <a:off x="4952400" y="3324800"/>
            <a:ext cx="2991600" cy="621900"/>
          </a:xfrm>
          <a:prstGeom prst="rect">
            <a:avLst/>
          </a:prstGeom>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200"/>
              <a:t>W</a:t>
            </a:r>
            <a:r>
              <a:rPr baseline="30000" lang="en" sz="1200"/>
              <a:t>O</a:t>
            </a:r>
            <a:r>
              <a:rPr lang="en" sz="1200"/>
              <a:t>: learned projection matrix ensuring </a:t>
            </a:r>
            <a:br>
              <a:rPr lang="en" sz="1200"/>
            </a:br>
            <a:r>
              <a:rPr lang="en" sz="1200"/>
              <a:t>        proper final dim </a:t>
            </a:r>
            <a:endParaRPr b="1" sz="1200"/>
          </a:p>
          <a:p>
            <a:pPr indent="0" lvl="0" marL="0" rtl="0" algn="l">
              <a:spcBef>
                <a:spcPts val="1600"/>
              </a:spcBef>
              <a:spcAft>
                <a:spcPts val="0"/>
              </a:spcAft>
              <a:buNone/>
            </a:pPr>
            <a:r>
              <a:t/>
            </a:r>
            <a:endParaRPr sz="1600"/>
          </a:p>
          <a:p>
            <a:pPr indent="0" lvl="0" marL="457200" rtl="0" algn="l">
              <a:spcBef>
                <a:spcPts val="1600"/>
              </a:spcBef>
              <a:spcAft>
                <a:spcPts val="1600"/>
              </a:spcAft>
              <a:buNone/>
            </a:pPr>
            <a:r>
              <a:t/>
            </a:r>
            <a:endParaRPr/>
          </a:p>
        </p:txBody>
      </p:sp>
      <p:sp>
        <p:nvSpPr>
          <p:cNvPr id="892" name="Google Shape;892;p84"/>
          <p:cNvSpPr txBox="1"/>
          <p:nvPr>
            <p:ph idx="1" type="body"/>
          </p:nvPr>
        </p:nvSpPr>
        <p:spPr>
          <a:xfrm>
            <a:off x="3067175" y="4419900"/>
            <a:ext cx="2544000" cy="621900"/>
          </a:xfrm>
          <a:prstGeom prst="rect">
            <a:avLst/>
          </a:prstGeom>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200"/>
              <a:t>W</a:t>
            </a:r>
            <a:r>
              <a:rPr b="1" baseline="-25000" lang="en" sz="1200"/>
              <a:t>1/2</a:t>
            </a:r>
            <a:r>
              <a:rPr b="1" lang="en" sz="1200"/>
              <a:t>, b</a:t>
            </a:r>
            <a:r>
              <a:rPr b="1" baseline="-25000" lang="en" sz="1200"/>
              <a:t>1/2</a:t>
            </a:r>
            <a:r>
              <a:rPr b="1" lang="en" sz="1200"/>
              <a:t> </a:t>
            </a:r>
            <a:r>
              <a:rPr lang="en" sz="1200"/>
              <a:t>: weights &amp; biases for</a:t>
            </a:r>
            <a:br>
              <a:rPr lang="en" sz="1200"/>
            </a:br>
            <a:r>
              <a:rPr lang="en" sz="1200"/>
              <a:t>                   fully connected layer</a:t>
            </a:r>
            <a:endParaRPr sz="1600"/>
          </a:p>
          <a:p>
            <a:pPr indent="0" lvl="0" marL="457200" rtl="0" algn="l">
              <a:spcBef>
                <a:spcPts val="1600"/>
              </a:spcBef>
              <a:spcAft>
                <a:spcPts val="1600"/>
              </a:spcAft>
              <a:buNone/>
            </a:pPr>
            <a:r>
              <a:t/>
            </a:r>
            <a:endParaRPr/>
          </a:p>
        </p:txBody>
      </p:sp>
      <p:sp>
        <p:nvSpPr>
          <p:cNvPr id="893" name="Google Shape;893;p84"/>
          <p:cNvSpPr txBox="1"/>
          <p:nvPr/>
        </p:nvSpPr>
        <p:spPr>
          <a:xfrm>
            <a:off x="129575" y="4298775"/>
            <a:ext cx="2328000" cy="6219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X, Z: Same Dimensions!</a:t>
            </a:r>
            <a:br>
              <a:rPr b="1" lang="en">
                <a:latin typeface="Open Sans"/>
                <a:ea typeface="Open Sans"/>
                <a:cs typeface="Open Sans"/>
                <a:sym typeface="Open Sans"/>
              </a:rPr>
            </a:br>
            <a:r>
              <a:rPr b="1" lang="en">
                <a:latin typeface="Open Sans"/>
                <a:ea typeface="Open Sans"/>
                <a:cs typeface="Open Sans"/>
                <a:sym typeface="Open Sans"/>
              </a:rPr>
              <a:t>Z is input for next layer</a:t>
            </a:r>
            <a:endParaRPr b="1">
              <a:latin typeface="Open Sans"/>
              <a:ea typeface="Open Sans"/>
              <a:cs typeface="Open Sans"/>
              <a:sym typeface="Open Sans"/>
            </a:endParaRPr>
          </a:p>
        </p:txBody>
      </p:sp>
      <p:sp>
        <p:nvSpPr>
          <p:cNvPr id="894" name="Google Shape;894;p84"/>
          <p:cNvSpPr txBox="1"/>
          <p:nvPr>
            <p:ph idx="1" type="body"/>
          </p:nvPr>
        </p:nvSpPr>
        <p:spPr>
          <a:xfrm>
            <a:off x="2064300" y="1943675"/>
            <a:ext cx="2771100" cy="8313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br>
              <a:rPr lang="en" sz="2000"/>
            </a:br>
            <a:r>
              <a:rPr lang="en" sz="1400"/>
              <a:t> head</a:t>
            </a:r>
            <a:r>
              <a:rPr baseline="-25000" lang="en" sz="1400"/>
              <a:t>(i)</a:t>
            </a:r>
            <a:r>
              <a:rPr lang="en" sz="1400"/>
              <a:t> = softmax(Q</a:t>
            </a:r>
            <a:r>
              <a:rPr baseline="-25000" lang="en" sz="1400"/>
              <a:t>(i) </a:t>
            </a:r>
            <a:r>
              <a:rPr lang="en" sz="1400"/>
              <a:t>K</a:t>
            </a:r>
            <a:r>
              <a:rPr baseline="-25000" lang="en" sz="1400"/>
              <a:t>(i)</a:t>
            </a:r>
            <a:r>
              <a:rPr lang="en" sz="1400"/>
              <a:t>)V</a:t>
            </a:r>
            <a:r>
              <a:rPr baseline="-25000" lang="en" sz="1400"/>
              <a:t>(i)</a:t>
            </a:r>
            <a:endParaRPr sz="1400"/>
          </a:p>
        </p:txBody>
      </p:sp>
      <p:pic>
        <p:nvPicPr>
          <p:cNvPr id="895" name="Google Shape;895;p84"/>
          <p:cNvPicPr preferRelativeResize="0"/>
          <p:nvPr/>
        </p:nvPicPr>
        <p:blipFill>
          <a:blip r:embed="rId3">
            <a:alphaModFix/>
          </a:blip>
          <a:stretch>
            <a:fillRect/>
          </a:stretch>
        </p:blipFill>
        <p:spPr>
          <a:xfrm>
            <a:off x="7172575" y="586200"/>
            <a:ext cx="1428750" cy="26844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8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Sentence Pair Classification</a:t>
            </a:r>
            <a:endParaRPr/>
          </a:p>
        </p:txBody>
      </p:sp>
      <p:pic>
        <p:nvPicPr>
          <p:cNvPr id="901" name="Google Shape;901;p85"/>
          <p:cNvPicPr preferRelativeResize="0"/>
          <p:nvPr/>
        </p:nvPicPr>
        <p:blipFill>
          <a:blip r:embed="rId3">
            <a:alphaModFix/>
          </a:blip>
          <a:stretch>
            <a:fillRect/>
          </a:stretch>
        </p:blipFill>
        <p:spPr>
          <a:xfrm>
            <a:off x="152400" y="1004700"/>
            <a:ext cx="3614391" cy="3691475"/>
          </a:xfrm>
          <a:prstGeom prst="rect">
            <a:avLst/>
          </a:prstGeom>
          <a:noFill/>
          <a:ln>
            <a:noFill/>
          </a:ln>
        </p:spPr>
      </p:pic>
      <p:sp>
        <p:nvSpPr>
          <p:cNvPr id="902" name="Google Shape;902;p85"/>
          <p:cNvSpPr txBox="1"/>
          <p:nvPr/>
        </p:nvSpPr>
        <p:spPr>
          <a:xfrm>
            <a:off x="152400" y="4560900"/>
            <a:ext cx="8940300" cy="43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000000"/>
                </a:solidFill>
                <a:latin typeface="Open Sans"/>
                <a:ea typeface="Open Sans"/>
                <a:cs typeface="Open Sans"/>
                <a:sym typeface="Open Sans"/>
              </a:rPr>
              <a:t>Image Source: </a:t>
            </a:r>
            <a:br>
              <a:rPr lang="en" sz="1800">
                <a:solidFill>
                  <a:srgbClr val="000000"/>
                </a:solidFill>
                <a:latin typeface="Open Sans"/>
                <a:ea typeface="Open Sans"/>
                <a:cs typeface="Open Sans"/>
                <a:sym typeface="Open Sans"/>
              </a:rPr>
            </a:br>
            <a:r>
              <a:rPr lang="en" sz="1100">
                <a:solidFill>
                  <a:srgbClr val="000000"/>
                </a:solidFill>
                <a:latin typeface="Open Sans"/>
                <a:ea typeface="Open Sans"/>
                <a:cs typeface="Open Sans"/>
                <a:sym typeface="Open Sans"/>
              </a:rPr>
              <a:t>”BERT: Pre-training of Deep Bidirectional Transformers for Language Understanding”, Devlin et al,  ,</a:t>
            </a:r>
            <a:r>
              <a:rPr lang="en" sz="1100" u="sng">
                <a:solidFill>
                  <a:srgbClr val="57BB8A"/>
                </a:solidFill>
                <a:hlinkClick r:id="rId4">
                  <a:extLst>
                    <a:ext uri="{A12FA001-AC4F-418D-AE19-62706E023703}">
                      <ahyp:hlinkClr val="tx"/>
                    </a:ext>
                  </a:extLst>
                </a:hlinkClick>
              </a:rPr>
              <a:t>https://arxiv.org/pdf/1810.04805.pdf</a:t>
            </a:r>
            <a:endParaRPr sz="1100"/>
          </a:p>
        </p:txBody>
      </p:sp>
      <p:sp>
        <p:nvSpPr>
          <p:cNvPr id="903" name="Google Shape;903;p85"/>
          <p:cNvSpPr txBox="1"/>
          <p:nvPr>
            <p:ph idx="4294967295" type="body"/>
          </p:nvPr>
        </p:nvSpPr>
        <p:spPr>
          <a:xfrm>
            <a:off x="4400300" y="1173438"/>
            <a:ext cx="42669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Sentence pair input with separator</a:t>
            </a:r>
            <a:endParaRPr/>
          </a:p>
          <a:p>
            <a:pPr indent="-342900" lvl="0" marL="457200" rtl="0" algn="l">
              <a:spcBef>
                <a:spcPts val="0"/>
              </a:spcBef>
              <a:spcAft>
                <a:spcPts val="0"/>
              </a:spcAft>
              <a:buSzPts val="1800"/>
              <a:buChar char="●"/>
            </a:pPr>
            <a:r>
              <a:rPr lang="en"/>
              <a:t>Take output vector from CLS position</a:t>
            </a:r>
            <a:endParaRPr/>
          </a:p>
          <a:p>
            <a:pPr indent="-342900" lvl="0" marL="457200" rtl="0" algn="l">
              <a:spcBef>
                <a:spcPts val="0"/>
              </a:spcBef>
              <a:spcAft>
                <a:spcPts val="0"/>
              </a:spcAft>
              <a:buSzPts val="1800"/>
              <a:buChar char="●"/>
            </a:pPr>
            <a:r>
              <a:rPr lang="en"/>
              <a:t>Create feed forward network with affine and sigmoid to classify</a:t>
            </a:r>
            <a:endParaRPr/>
          </a:p>
          <a:p>
            <a:pPr indent="-342900" lvl="0" marL="457200" rtl="0" algn="l">
              <a:spcBef>
                <a:spcPts val="0"/>
              </a:spcBef>
              <a:spcAft>
                <a:spcPts val="0"/>
              </a:spcAft>
              <a:buSzPts val="1800"/>
              <a:buChar char="●"/>
            </a:pPr>
            <a:r>
              <a:rPr lang="en"/>
              <a:t>Fine tune to learn specific classification labels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07" name="Shape 907"/>
        <p:cNvGrpSpPr/>
        <p:nvPr/>
      </p:nvGrpSpPr>
      <p:grpSpPr>
        <a:xfrm>
          <a:off x="0" y="0"/>
          <a:ext cx="0" cy="0"/>
          <a:chOff x="0" y="0"/>
          <a:chExt cx="0" cy="0"/>
        </a:xfrm>
      </p:grpSpPr>
      <p:sp>
        <p:nvSpPr>
          <p:cNvPr id="908" name="Google Shape;908;p8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BERT Comments</a:t>
            </a:r>
            <a:endParaRPr/>
          </a:p>
        </p:txBody>
      </p:sp>
      <p:sp>
        <p:nvSpPr>
          <p:cNvPr id="909" name="Google Shape;909;p86"/>
          <p:cNvSpPr txBox="1"/>
          <p:nvPr>
            <p:ph idx="4294967295"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Bert Variables - can be used for fine-tuning some of the layers:</a:t>
            </a:r>
            <a:endParaRPr/>
          </a:p>
        </p:txBody>
      </p:sp>
      <p:pic>
        <p:nvPicPr>
          <p:cNvPr id="910" name="Google Shape;910;p86"/>
          <p:cNvPicPr preferRelativeResize="0"/>
          <p:nvPr/>
        </p:nvPicPr>
        <p:blipFill>
          <a:blip r:embed="rId3">
            <a:alphaModFix/>
          </a:blip>
          <a:stretch>
            <a:fillRect/>
          </a:stretch>
        </p:blipFill>
        <p:spPr>
          <a:xfrm>
            <a:off x="300850" y="1784488"/>
            <a:ext cx="8515350" cy="29813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14" name="Shape 914"/>
        <p:cNvGrpSpPr/>
        <p:nvPr/>
      </p:nvGrpSpPr>
      <p:grpSpPr>
        <a:xfrm>
          <a:off x="0" y="0"/>
          <a:ext cx="0" cy="0"/>
          <a:chOff x="0" y="0"/>
          <a:chExt cx="0" cy="0"/>
        </a:xfrm>
      </p:grpSpPr>
      <p:sp>
        <p:nvSpPr>
          <p:cNvPr id="915" name="Google Shape;915;p8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BERT Comments</a:t>
            </a:r>
            <a:endParaRPr/>
          </a:p>
        </p:txBody>
      </p:sp>
      <p:sp>
        <p:nvSpPr>
          <p:cNvPr id="916" name="Google Shape;916;p87"/>
          <p:cNvSpPr txBox="1"/>
          <p:nvPr>
            <p:ph idx="4294967295"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Bert Outputs: pooled &amp; sequence </a:t>
            </a:r>
            <a:endParaRPr/>
          </a:p>
        </p:txBody>
      </p:sp>
      <p:pic>
        <p:nvPicPr>
          <p:cNvPr id="917" name="Google Shape;917;p87"/>
          <p:cNvPicPr preferRelativeResize="0"/>
          <p:nvPr/>
        </p:nvPicPr>
        <p:blipFill>
          <a:blip r:embed="rId3">
            <a:alphaModFix/>
          </a:blip>
          <a:stretch>
            <a:fillRect/>
          </a:stretch>
        </p:blipFill>
        <p:spPr>
          <a:xfrm>
            <a:off x="447675" y="1870525"/>
            <a:ext cx="8248650" cy="2800350"/>
          </a:xfrm>
          <a:prstGeom prst="rect">
            <a:avLst/>
          </a:prstGeom>
          <a:noFill/>
          <a:ln>
            <a:noFill/>
          </a:ln>
        </p:spPr>
      </p:pic>
      <p:sp>
        <p:nvSpPr>
          <p:cNvPr id="918" name="Google Shape;918;p87"/>
          <p:cNvSpPr/>
          <p:nvPr/>
        </p:nvSpPr>
        <p:spPr>
          <a:xfrm>
            <a:off x="7276914" y="4169022"/>
            <a:ext cx="304800" cy="259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9" name="Google Shape;919;p87"/>
          <p:cNvCxnSpPr>
            <a:stCxn id="920" idx="2"/>
            <a:endCxn id="918" idx="0"/>
          </p:cNvCxnSpPr>
          <p:nvPr/>
        </p:nvCxnSpPr>
        <p:spPr>
          <a:xfrm flipH="1">
            <a:off x="7429200" y="1642000"/>
            <a:ext cx="56400" cy="2526900"/>
          </a:xfrm>
          <a:prstGeom prst="straightConnector1">
            <a:avLst/>
          </a:prstGeom>
          <a:noFill/>
          <a:ln cap="flat" cmpd="sng" w="9525">
            <a:solidFill>
              <a:srgbClr val="FF0000"/>
            </a:solidFill>
            <a:prstDash val="solid"/>
            <a:round/>
            <a:headEnd len="med" w="med" type="none"/>
            <a:tailEnd len="med" w="med" type="triangle"/>
          </a:ln>
        </p:spPr>
      </p:cxnSp>
      <p:sp>
        <p:nvSpPr>
          <p:cNvPr id="920" name="Google Shape;920;p87"/>
          <p:cNvSpPr txBox="1"/>
          <p:nvPr/>
        </p:nvSpPr>
        <p:spPr>
          <a:xfrm>
            <a:off x="6138900" y="1382200"/>
            <a:ext cx="2693400" cy="25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0000"/>
                </a:solidFill>
                <a:latin typeface="Open Sans"/>
                <a:ea typeface="Open Sans"/>
                <a:cs typeface="Open Sans"/>
                <a:sym typeface="Open Sans"/>
              </a:rPr>
              <a:t>One output vector per token (256: max length in example)</a:t>
            </a:r>
            <a:endParaRPr sz="1000">
              <a:solidFill>
                <a:srgbClr val="FF0000"/>
              </a:solidFill>
              <a:latin typeface="Open Sans"/>
              <a:ea typeface="Open Sans"/>
              <a:cs typeface="Open Sans"/>
              <a:sym typeface="Open Sans"/>
            </a:endParaRPr>
          </a:p>
        </p:txBody>
      </p:sp>
      <p:sp>
        <p:nvSpPr>
          <p:cNvPr id="921" name="Google Shape;921;p87"/>
          <p:cNvSpPr txBox="1"/>
          <p:nvPr/>
        </p:nvSpPr>
        <p:spPr>
          <a:xfrm>
            <a:off x="1089975" y="1382750"/>
            <a:ext cx="3827700" cy="4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25" name="Shape 925"/>
        <p:cNvGrpSpPr/>
        <p:nvPr/>
      </p:nvGrpSpPr>
      <p:grpSpPr>
        <a:xfrm>
          <a:off x="0" y="0"/>
          <a:ext cx="0" cy="0"/>
          <a:chOff x="0" y="0"/>
          <a:chExt cx="0" cy="0"/>
        </a:xfrm>
      </p:grpSpPr>
      <p:sp>
        <p:nvSpPr>
          <p:cNvPr id="926" name="Google Shape;926;p8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i="1" lang="en"/>
              <a:t>XLNet</a:t>
            </a:r>
            <a:endParaRPr b="1" i="1"/>
          </a:p>
        </p:txBody>
      </p:sp>
      <p:sp>
        <p:nvSpPr>
          <p:cNvPr id="927" name="Google Shape;927;p88"/>
          <p:cNvSpPr txBox="1"/>
          <p:nvPr/>
        </p:nvSpPr>
        <p:spPr>
          <a:xfrm>
            <a:off x="203675" y="4577475"/>
            <a:ext cx="8940300" cy="43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000000"/>
                </a:solidFill>
                <a:latin typeface="Open Sans"/>
                <a:ea typeface="Open Sans"/>
                <a:cs typeface="Open Sans"/>
                <a:sym typeface="Open Sans"/>
              </a:rPr>
              <a:t>Image Source: </a:t>
            </a:r>
            <a:br>
              <a:rPr lang="en" sz="1800">
                <a:solidFill>
                  <a:srgbClr val="000000"/>
                </a:solidFill>
                <a:latin typeface="Open Sans"/>
                <a:ea typeface="Open Sans"/>
                <a:cs typeface="Open Sans"/>
                <a:sym typeface="Open Sans"/>
              </a:rPr>
            </a:br>
            <a:r>
              <a:rPr lang="en" sz="1100">
                <a:solidFill>
                  <a:srgbClr val="000000"/>
                </a:solidFill>
                <a:latin typeface="Open Sans"/>
                <a:ea typeface="Open Sans"/>
                <a:cs typeface="Open Sans"/>
                <a:sym typeface="Open Sans"/>
              </a:rPr>
              <a:t>”</a:t>
            </a:r>
            <a:r>
              <a:rPr lang="en" sz="1100">
                <a:solidFill>
                  <a:schemeClr val="dk1"/>
                </a:solidFill>
                <a:latin typeface="Open Sans"/>
                <a:ea typeface="Open Sans"/>
                <a:cs typeface="Open Sans"/>
                <a:sym typeface="Open Sans"/>
              </a:rPr>
              <a:t>XLNet: Generalized Autoregressive Pretrainingfor Language Understanding</a:t>
            </a:r>
            <a:r>
              <a:rPr lang="en" sz="1100">
                <a:solidFill>
                  <a:srgbClr val="000000"/>
                </a:solidFill>
                <a:latin typeface="Open Sans"/>
                <a:ea typeface="Open Sans"/>
                <a:cs typeface="Open Sans"/>
                <a:sym typeface="Open Sans"/>
              </a:rPr>
              <a:t>”, </a:t>
            </a:r>
            <a:r>
              <a:rPr lang="en" sz="1100">
                <a:latin typeface="Open Sans"/>
                <a:ea typeface="Open Sans"/>
                <a:cs typeface="Open Sans"/>
                <a:sym typeface="Open Sans"/>
              </a:rPr>
              <a:t>Yang</a:t>
            </a:r>
            <a:r>
              <a:rPr lang="en" sz="1100">
                <a:solidFill>
                  <a:srgbClr val="000000"/>
                </a:solidFill>
                <a:latin typeface="Open Sans"/>
                <a:ea typeface="Open Sans"/>
                <a:cs typeface="Open Sans"/>
                <a:sym typeface="Open Sans"/>
              </a:rPr>
              <a:t> et al,  ,</a:t>
            </a:r>
            <a:r>
              <a:rPr lang="en" sz="1100" u="sng">
                <a:solidFill>
                  <a:schemeClr val="hlink"/>
                </a:solidFill>
                <a:hlinkClick r:id="rId3"/>
              </a:rPr>
              <a:t>Enhanced LM - XLNet</a:t>
            </a:r>
            <a:endParaRPr sz="1100"/>
          </a:p>
        </p:txBody>
      </p:sp>
      <p:pic>
        <p:nvPicPr>
          <p:cNvPr id="928" name="Google Shape;928;p88"/>
          <p:cNvPicPr preferRelativeResize="0"/>
          <p:nvPr/>
        </p:nvPicPr>
        <p:blipFill>
          <a:blip r:embed="rId4">
            <a:alphaModFix/>
          </a:blip>
          <a:stretch>
            <a:fillRect/>
          </a:stretch>
        </p:blipFill>
        <p:spPr>
          <a:xfrm>
            <a:off x="311700" y="1147225"/>
            <a:ext cx="5691925" cy="2644975"/>
          </a:xfrm>
          <a:prstGeom prst="rect">
            <a:avLst/>
          </a:prstGeom>
          <a:noFill/>
          <a:ln>
            <a:noFill/>
          </a:ln>
        </p:spPr>
      </p:pic>
      <p:sp>
        <p:nvSpPr>
          <p:cNvPr id="929" name="Google Shape;929;p88"/>
          <p:cNvSpPr txBox="1"/>
          <p:nvPr>
            <p:ph idx="4294967295" type="body"/>
          </p:nvPr>
        </p:nvSpPr>
        <p:spPr>
          <a:xfrm>
            <a:off x="5881275" y="1225225"/>
            <a:ext cx="3156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Key Insight: </a:t>
            </a:r>
            <a:r>
              <a:rPr lang="en" sz="1400"/>
              <a:t>Randomly permuted sequence factorization.</a:t>
            </a:r>
            <a:endParaRPr sz="1400"/>
          </a:p>
          <a:p>
            <a:pPr indent="-317500" lvl="0" marL="457200" rtl="0" algn="l">
              <a:spcBef>
                <a:spcPts val="1600"/>
              </a:spcBef>
              <a:spcAft>
                <a:spcPts val="0"/>
              </a:spcAft>
              <a:buSzPts val="1400"/>
              <a:buChar char="+"/>
            </a:pPr>
            <a:r>
              <a:rPr b="1" lang="en" sz="1400"/>
              <a:t>Transformer-XL</a:t>
            </a:r>
            <a:br>
              <a:rPr lang="en" sz="1400"/>
            </a:br>
            <a:r>
              <a:rPr lang="en" sz="1400"/>
              <a:t>more context!</a:t>
            </a:r>
            <a:endParaRPr sz="1400"/>
          </a:p>
          <a:p>
            <a:pPr indent="-317500" lvl="0" marL="457200" rtl="0" algn="l">
              <a:spcBef>
                <a:spcPts val="0"/>
              </a:spcBef>
              <a:spcAft>
                <a:spcPts val="0"/>
              </a:spcAft>
              <a:buSzPts val="1400"/>
              <a:buChar char="+"/>
            </a:pPr>
            <a:r>
              <a:rPr lang="en" sz="1400"/>
              <a:t>Much more training data:</a:t>
            </a:r>
            <a:br>
              <a:rPr lang="en" sz="1400"/>
            </a:br>
            <a:r>
              <a:rPr lang="en" sz="1400"/>
              <a:t>Wikipedia and BooksCorpus, </a:t>
            </a:r>
            <a:r>
              <a:rPr b="1" i="1" lang="en" sz="1400"/>
              <a:t>plus</a:t>
            </a:r>
            <a:r>
              <a:rPr b="1" lang="en" sz="1400"/>
              <a:t> </a:t>
            </a:r>
            <a:r>
              <a:rPr lang="en" sz="1400"/>
              <a:t>Giga5, ClueWeb, and Common Crawl.</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rPr lang="en" sz="900"/>
              <a:t>BERT models from Devlin et al., (2018) use only Wikipedia and BooksCorpus.</a:t>
            </a:r>
            <a:endParaRPr sz="9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933" name="Shape 933"/>
        <p:cNvGrpSpPr/>
        <p:nvPr/>
      </p:nvGrpSpPr>
      <p:grpSpPr>
        <a:xfrm>
          <a:off x="0" y="0"/>
          <a:ext cx="0" cy="0"/>
          <a:chOff x="0" y="0"/>
          <a:chExt cx="0" cy="0"/>
        </a:xfrm>
      </p:grpSpPr>
      <p:sp>
        <p:nvSpPr>
          <p:cNvPr id="934" name="Google Shape;934;p89"/>
          <p:cNvSpPr txBox="1"/>
          <p:nvPr>
            <p:ph type="title"/>
          </p:nvPr>
        </p:nvSpPr>
        <p:spPr>
          <a:xfrm>
            <a:off x="0" y="1"/>
            <a:ext cx="8229600" cy="59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Montserrat"/>
                <a:ea typeface="Montserrat"/>
                <a:cs typeface="Montserrat"/>
                <a:sym typeface="Montserrat"/>
              </a:rPr>
              <a:t>Attention is all you need</a:t>
            </a:r>
            <a:endParaRPr b="1" sz="2400">
              <a:latin typeface="Montserrat"/>
              <a:ea typeface="Montserrat"/>
              <a:cs typeface="Montserrat"/>
              <a:sym typeface="Montserrat"/>
            </a:endParaRPr>
          </a:p>
        </p:txBody>
      </p:sp>
      <p:sp>
        <p:nvSpPr>
          <p:cNvPr id="935" name="Google Shape;935;p89"/>
          <p:cNvSpPr txBox="1"/>
          <p:nvPr>
            <p:ph idx="1" type="body"/>
          </p:nvPr>
        </p:nvSpPr>
        <p:spPr>
          <a:xfrm>
            <a:off x="185250" y="493525"/>
            <a:ext cx="4764000" cy="105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rgbClr val="000000"/>
                </a:solidFill>
                <a:latin typeface="Montserrat"/>
                <a:ea typeface="Montserrat"/>
                <a:cs typeface="Montserrat"/>
                <a:sym typeface="Montserrat"/>
              </a:rPr>
              <a:t>NeuroIPS 2017 Vaswani, et al introduced the transformer architecture using </a:t>
            </a:r>
            <a:r>
              <a:rPr b="1" lang="en">
                <a:solidFill>
                  <a:srgbClr val="000000"/>
                </a:solidFill>
                <a:latin typeface="Montserrat"/>
                <a:ea typeface="Montserrat"/>
                <a:cs typeface="Montserrat"/>
                <a:sym typeface="Montserrat"/>
              </a:rPr>
              <a:t>Multi-Head Attention </a:t>
            </a:r>
            <a:endParaRPr b="1">
              <a:latin typeface="Montserrat"/>
              <a:ea typeface="Montserrat"/>
              <a:cs typeface="Montserrat"/>
              <a:sym typeface="Montserrat"/>
            </a:endParaRPr>
          </a:p>
        </p:txBody>
      </p:sp>
      <p:pic>
        <p:nvPicPr>
          <p:cNvPr id="936" name="Google Shape;936;p89"/>
          <p:cNvPicPr preferRelativeResize="0"/>
          <p:nvPr/>
        </p:nvPicPr>
        <p:blipFill>
          <a:blip r:embed="rId3">
            <a:alphaModFix/>
          </a:blip>
          <a:stretch>
            <a:fillRect/>
          </a:stretch>
        </p:blipFill>
        <p:spPr>
          <a:xfrm>
            <a:off x="5493000" y="297600"/>
            <a:ext cx="3127216" cy="4563300"/>
          </a:xfrm>
          <a:prstGeom prst="rect">
            <a:avLst/>
          </a:prstGeom>
          <a:noFill/>
          <a:ln cap="flat" cmpd="sng" w="19050">
            <a:solidFill>
              <a:schemeClr val="dk2"/>
            </a:solidFill>
            <a:prstDash val="solid"/>
            <a:round/>
            <a:headEnd len="sm" w="sm" type="none"/>
            <a:tailEnd len="sm" w="sm" type="none"/>
          </a:ln>
        </p:spPr>
      </p:pic>
      <p:pic>
        <p:nvPicPr>
          <p:cNvPr id="937" name="Google Shape;937;p89"/>
          <p:cNvPicPr preferRelativeResize="0"/>
          <p:nvPr/>
        </p:nvPicPr>
        <p:blipFill rotWithShape="1">
          <a:blip r:embed="rId4">
            <a:alphaModFix/>
          </a:blip>
          <a:srcRect b="12568" l="0" r="0" t="12575"/>
          <a:stretch/>
        </p:blipFill>
        <p:spPr>
          <a:xfrm>
            <a:off x="286325" y="1827125"/>
            <a:ext cx="4596725" cy="3043049"/>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9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Self-Attention (Another example)</a:t>
            </a:r>
            <a:endParaRPr/>
          </a:p>
        </p:txBody>
      </p:sp>
      <p:pic>
        <p:nvPicPr>
          <p:cNvPr id="943" name="Google Shape;943;p90"/>
          <p:cNvPicPr preferRelativeResize="0"/>
          <p:nvPr/>
        </p:nvPicPr>
        <p:blipFill>
          <a:blip r:embed="rId3">
            <a:alphaModFix/>
          </a:blip>
          <a:stretch>
            <a:fillRect/>
          </a:stretch>
        </p:blipFill>
        <p:spPr>
          <a:xfrm>
            <a:off x="1615662" y="1147225"/>
            <a:ext cx="5912675" cy="37300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9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Self-Attention (Another example)</a:t>
            </a:r>
            <a:endParaRPr/>
          </a:p>
        </p:txBody>
      </p:sp>
      <p:pic>
        <p:nvPicPr>
          <p:cNvPr id="949" name="Google Shape;949;p91"/>
          <p:cNvPicPr preferRelativeResize="0"/>
          <p:nvPr/>
        </p:nvPicPr>
        <p:blipFill>
          <a:blip r:embed="rId3">
            <a:alphaModFix/>
          </a:blip>
          <a:stretch>
            <a:fillRect/>
          </a:stretch>
        </p:blipFill>
        <p:spPr>
          <a:xfrm>
            <a:off x="1309675" y="1228175"/>
            <a:ext cx="6524625" cy="34099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9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Self-Attention (Another example)</a:t>
            </a:r>
            <a:endParaRPr/>
          </a:p>
        </p:txBody>
      </p:sp>
      <p:pic>
        <p:nvPicPr>
          <p:cNvPr id="955" name="Google Shape;955;p92"/>
          <p:cNvPicPr preferRelativeResize="0"/>
          <p:nvPr/>
        </p:nvPicPr>
        <p:blipFill>
          <a:blip r:embed="rId3">
            <a:alphaModFix/>
          </a:blip>
          <a:stretch>
            <a:fillRect/>
          </a:stretch>
        </p:blipFill>
        <p:spPr>
          <a:xfrm>
            <a:off x="1641125" y="1248600"/>
            <a:ext cx="5861737" cy="36914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9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Self-Attention (Another example)</a:t>
            </a:r>
            <a:endParaRPr/>
          </a:p>
        </p:txBody>
      </p:sp>
      <p:pic>
        <p:nvPicPr>
          <p:cNvPr id="961" name="Google Shape;961;p93"/>
          <p:cNvPicPr preferRelativeResize="0"/>
          <p:nvPr/>
        </p:nvPicPr>
        <p:blipFill>
          <a:blip r:embed="rId3">
            <a:alphaModFix/>
          </a:blip>
          <a:stretch>
            <a:fillRect/>
          </a:stretch>
        </p:blipFill>
        <p:spPr>
          <a:xfrm>
            <a:off x="2629900" y="1269000"/>
            <a:ext cx="3884204" cy="36914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3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Last Week: Neural seq2seq Models for MT</a:t>
            </a:r>
            <a:endParaRPr/>
          </a:p>
        </p:txBody>
      </p:sp>
      <p:sp>
        <p:nvSpPr>
          <p:cNvPr id="143" name="Google Shape;143;p31"/>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Google’s GNMT system:  </a:t>
            </a:r>
            <a:r>
              <a:rPr lang="en" u="sng">
                <a:solidFill>
                  <a:schemeClr val="hlink"/>
                </a:solidFill>
                <a:hlinkClick r:id="rId3"/>
              </a:rPr>
              <a:t>https://translate.google.com/</a:t>
            </a:r>
            <a:br>
              <a:rPr lang="en"/>
            </a:br>
            <a:endParaRPr/>
          </a:p>
          <a:p>
            <a:pPr indent="0" lvl="0" marL="0" rtl="0" algn="l">
              <a:spcBef>
                <a:spcPts val="0"/>
              </a:spcBef>
              <a:spcAft>
                <a:spcPts val="0"/>
              </a:spcAft>
              <a:buNone/>
            </a:pPr>
            <a:r>
              <a:rPr lang="en"/>
              <a:t>End-to-End Sequence-to-Sequence Encoder Decoder models:</a:t>
            </a:r>
            <a:endParaRPr/>
          </a:p>
          <a:p>
            <a:pPr indent="-342900" lvl="0" marL="457200" rtl="0" algn="l">
              <a:spcBef>
                <a:spcPts val="1600"/>
              </a:spcBef>
              <a:spcAft>
                <a:spcPts val="0"/>
              </a:spcAft>
              <a:buSzPts val="1800"/>
              <a:buChar char="-"/>
            </a:pPr>
            <a:r>
              <a:rPr b="1" lang="en"/>
              <a:t>Input:</a:t>
            </a:r>
            <a:r>
              <a:rPr lang="en"/>
              <a:t> source language sentence</a:t>
            </a:r>
            <a:endParaRPr/>
          </a:p>
          <a:p>
            <a:pPr indent="-342900" lvl="0" marL="457200" rtl="0" algn="l">
              <a:spcBef>
                <a:spcPts val="0"/>
              </a:spcBef>
              <a:spcAft>
                <a:spcPts val="0"/>
              </a:spcAft>
              <a:buSzPts val="1800"/>
              <a:buChar char="-"/>
            </a:pPr>
            <a:r>
              <a:rPr b="1" lang="en"/>
              <a:t>Output:</a:t>
            </a:r>
            <a:r>
              <a:rPr lang="en"/>
              <a:t> target language sentence</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44" name="Google Shape;144;p31"/>
          <p:cNvSpPr/>
          <p:nvPr/>
        </p:nvSpPr>
        <p:spPr>
          <a:xfrm>
            <a:off x="1729925" y="3505725"/>
            <a:ext cx="616500" cy="561300"/>
          </a:xfrm>
          <a:prstGeom prst="roundRect">
            <a:avLst>
              <a:gd fmla="val 16667" name="adj"/>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1"/>
          <p:cNvSpPr/>
          <p:nvPr/>
        </p:nvSpPr>
        <p:spPr>
          <a:xfrm>
            <a:off x="2609225" y="3505725"/>
            <a:ext cx="616500" cy="561300"/>
          </a:xfrm>
          <a:prstGeom prst="roundRect">
            <a:avLst>
              <a:gd fmla="val 16667" name="adj"/>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1"/>
          <p:cNvSpPr/>
          <p:nvPr/>
        </p:nvSpPr>
        <p:spPr>
          <a:xfrm>
            <a:off x="3488525" y="3505725"/>
            <a:ext cx="616500" cy="561300"/>
          </a:xfrm>
          <a:prstGeom prst="roundRect">
            <a:avLst>
              <a:gd fmla="val 16667" name="adj"/>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1"/>
          <p:cNvSpPr/>
          <p:nvPr/>
        </p:nvSpPr>
        <p:spPr>
          <a:xfrm>
            <a:off x="1729925" y="4435025"/>
            <a:ext cx="616500" cy="428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la</a:t>
            </a:r>
            <a:endParaRPr/>
          </a:p>
        </p:txBody>
      </p:sp>
      <p:sp>
        <p:nvSpPr>
          <p:cNvPr id="148" name="Google Shape;148;p31"/>
          <p:cNvSpPr/>
          <p:nvPr/>
        </p:nvSpPr>
        <p:spPr>
          <a:xfrm>
            <a:off x="2477825" y="4435100"/>
            <a:ext cx="879300" cy="428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maison</a:t>
            </a:r>
            <a:endParaRPr/>
          </a:p>
        </p:txBody>
      </p:sp>
      <p:sp>
        <p:nvSpPr>
          <p:cNvPr id="149" name="Google Shape;149;p31"/>
          <p:cNvSpPr/>
          <p:nvPr/>
        </p:nvSpPr>
        <p:spPr>
          <a:xfrm>
            <a:off x="3357125" y="4435025"/>
            <a:ext cx="879300" cy="428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bleue</a:t>
            </a:r>
            <a:endParaRPr/>
          </a:p>
        </p:txBody>
      </p:sp>
      <p:cxnSp>
        <p:nvCxnSpPr>
          <p:cNvPr id="150" name="Google Shape;150;p31"/>
          <p:cNvCxnSpPr>
            <a:stCxn id="147" idx="0"/>
            <a:endCxn id="144" idx="2"/>
          </p:cNvCxnSpPr>
          <p:nvPr/>
        </p:nvCxnSpPr>
        <p:spPr>
          <a:xfrm rot="10800000">
            <a:off x="2038175" y="4066925"/>
            <a:ext cx="0" cy="368100"/>
          </a:xfrm>
          <a:prstGeom prst="straightConnector1">
            <a:avLst/>
          </a:prstGeom>
          <a:noFill/>
          <a:ln cap="flat" cmpd="sng" w="19050">
            <a:solidFill>
              <a:srgbClr val="000000"/>
            </a:solidFill>
            <a:prstDash val="solid"/>
            <a:round/>
            <a:headEnd len="med" w="med" type="none"/>
            <a:tailEnd len="med" w="med" type="triangle"/>
          </a:ln>
        </p:spPr>
      </p:cxnSp>
      <p:cxnSp>
        <p:nvCxnSpPr>
          <p:cNvPr id="151" name="Google Shape;151;p31"/>
          <p:cNvCxnSpPr>
            <a:stCxn id="148" idx="0"/>
            <a:endCxn id="145" idx="2"/>
          </p:cNvCxnSpPr>
          <p:nvPr/>
        </p:nvCxnSpPr>
        <p:spPr>
          <a:xfrm rot="10800000">
            <a:off x="2917475" y="4067000"/>
            <a:ext cx="0" cy="368100"/>
          </a:xfrm>
          <a:prstGeom prst="straightConnector1">
            <a:avLst/>
          </a:prstGeom>
          <a:noFill/>
          <a:ln cap="flat" cmpd="sng" w="19050">
            <a:solidFill>
              <a:srgbClr val="000000"/>
            </a:solidFill>
            <a:prstDash val="solid"/>
            <a:round/>
            <a:headEnd len="med" w="med" type="none"/>
            <a:tailEnd len="med" w="med" type="triangle"/>
          </a:ln>
        </p:spPr>
      </p:cxnSp>
      <p:cxnSp>
        <p:nvCxnSpPr>
          <p:cNvPr id="152" name="Google Shape;152;p31"/>
          <p:cNvCxnSpPr>
            <a:stCxn id="149" idx="0"/>
            <a:endCxn id="146" idx="2"/>
          </p:cNvCxnSpPr>
          <p:nvPr/>
        </p:nvCxnSpPr>
        <p:spPr>
          <a:xfrm rot="10800000">
            <a:off x="3796775" y="4066925"/>
            <a:ext cx="0" cy="368100"/>
          </a:xfrm>
          <a:prstGeom prst="straightConnector1">
            <a:avLst/>
          </a:prstGeom>
          <a:noFill/>
          <a:ln cap="flat" cmpd="sng" w="19050">
            <a:solidFill>
              <a:srgbClr val="000000"/>
            </a:solidFill>
            <a:prstDash val="solid"/>
            <a:round/>
            <a:headEnd len="med" w="med" type="none"/>
            <a:tailEnd len="med" w="med" type="triangle"/>
          </a:ln>
        </p:spPr>
      </p:cxnSp>
      <p:sp>
        <p:nvSpPr>
          <p:cNvPr id="153" name="Google Shape;153;p31"/>
          <p:cNvSpPr/>
          <p:nvPr/>
        </p:nvSpPr>
        <p:spPr>
          <a:xfrm>
            <a:off x="4367825" y="3505725"/>
            <a:ext cx="616500" cy="561300"/>
          </a:xfrm>
          <a:prstGeom prst="roundRect">
            <a:avLst>
              <a:gd fmla="val 16667" name="adj"/>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1"/>
          <p:cNvSpPr/>
          <p:nvPr/>
        </p:nvSpPr>
        <p:spPr>
          <a:xfrm>
            <a:off x="4236425" y="4435025"/>
            <a:ext cx="879300" cy="428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&lt;/s&gt;</a:t>
            </a:r>
            <a:endParaRPr/>
          </a:p>
        </p:txBody>
      </p:sp>
      <p:cxnSp>
        <p:nvCxnSpPr>
          <p:cNvPr id="155" name="Google Shape;155;p31"/>
          <p:cNvCxnSpPr>
            <a:stCxn id="154" idx="0"/>
            <a:endCxn id="153" idx="2"/>
          </p:cNvCxnSpPr>
          <p:nvPr/>
        </p:nvCxnSpPr>
        <p:spPr>
          <a:xfrm rot="10800000">
            <a:off x="4676075" y="4066925"/>
            <a:ext cx="0" cy="368100"/>
          </a:xfrm>
          <a:prstGeom prst="straightConnector1">
            <a:avLst/>
          </a:prstGeom>
          <a:noFill/>
          <a:ln cap="flat" cmpd="sng" w="19050">
            <a:solidFill>
              <a:srgbClr val="000000"/>
            </a:solidFill>
            <a:prstDash val="solid"/>
            <a:round/>
            <a:headEnd len="med" w="med" type="none"/>
            <a:tailEnd len="med" w="med" type="triangle"/>
          </a:ln>
        </p:spPr>
      </p:cxnSp>
      <p:cxnSp>
        <p:nvCxnSpPr>
          <p:cNvPr id="156" name="Google Shape;156;p31"/>
          <p:cNvCxnSpPr>
            <a:stCxn id="144" idx="3"/>
            <a:endCxn id="145" idx="1"/>
          </p:cNvCxnSpPr>
          <p:nvPr/>
        </p:nvCxnSpPr>
        <p:spPr>
          <a:xfrm>
            <a:off x="2346425" y="3786375"/>
            <a:ext cx="262800" cy="0"/>
          </a:xfrm>
          <a:prstGeom prst="straightConnector1">
            <a:avLst/>
          </a:prstGeom>
          <a:noFill/>
          <a:ln cap="flat" cmpd="sng" w="19050">
            <a:solidFill>
              <a:srgbClr val="000000"/>
            </a:solidFill>
            <a:prstDash val="solid"/>
            <a:round/>
            <a:headEnd len="med" w="med" type="none"/>
            <a:tailEnd len="med" w="med" type="triangle"/>
          </a:ln>
        </p:spPr>
      </p:cxnSp>
      <p:cxnSp>
        <p:nvCxnSpPr>
          <p:cNvPr id="157" name="Google Shape;157;p31"/>
          <p:cNvCxnSpPr>
            <a:stCxn id="145" idx="3"/>
            <a:endCxn id="146" idx="1"/>
          </p:cNvCxnSpPr>
          <p:nvPr/>
        </p:nvCxnSpPr>
        <p:spPr>
          <a:xfrm>
            <a:off x="3225725" y="3786375"/>
            <a:ext cx="262800" cy="0"/>
          </a:xfrm>
          <a:prstGeom prst="straightConnector1">
            <a:avLst/>
          </a:prstGeom>
          <a:noFill/>
          <a:ln cap="flat" cmpd="sng" w="19050">
            <a:solidFill>
              <a:srgbClr val="000000"/>
            </a:solidFill>
            <a:prstDash val="solid"/>
            <a:round/>
            <a:headEnd len="med" w="med" type="none"/>
            <a:tailEnd len="med" w="med" type="triangle"/>
          </a:ln>
        </p:spPr>
      </p:cxnSp>
      <p:cxnSp>
        <p:nvCxnSpPr>
          <p:cNvPr id="158" name="Google Shape;158;p31"/>
          <p:cNvCxnSpPr>
            <a:stCxn id="146" idx="3"/>
            <a:endCxn id="153" idx="1"/>
          </p:cNvCxnSpPr>
          <p:nvPr/>
        </p:nvCxnSpPr>
        <p:spPr>
          <a:xfrm>
            <a:off x="4105025" y="3786375"/>
            <a:ext cx="262800" cy="0"/>
          </a:xfrm>
          <a:prstGeom prst="straightConnector1">
            <a:avLst/>
          </a:prstGeom>
          <a:noFill/>
          <a:ln cap="flat" cmpd="sng" w="19050">
            <a:solidFill>
              <a:srgbClr val="000000"/>
            </a:solidFill>
            <a:prstDash val="solid"/>
            <a:round/>
            <a:headEnd len="med" w="med" type="none"/>
            <a:tailEnd len="med" w="med" type="triangle"/>
          </a:ln>
        </p:spPr>
      </p:cxnSp>
      <p:sp>
        <p:nvSpPr>
          <p:cNvPr id="159" name="Google Shape;159;p31"/>
          <p:cNvSpPr/>
          <p:nvPr/>
        </p:nvSpPr>
        <p:spPr>
          <a:xfrm>
            <a:off x="5247125" y="3505725"/>
            <a:ext cx="616500" cy="561300"/>
          </a:xfrm>
          <a:prstGeom prst="round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1"/>
          <p:cNvSpPr/>
          <p:nvPr/>
        </p:nvSpPr>
        <p:spPr>
          <a:xfrm>
            <a:off x="5115725" y="4435025"/>
            <a:ext cx="879300" cy="428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&lt;s&gt;</a:t>
            </a:r>
            <a:endParaRPr/>
          </a:p>
        </p:txBody>
      </p:sp>
      <p:cxnSp>
        <p:nvCxnSpPr>
          <p:cNvPr id="161" name="Google Shape;161;p31"/>
          <p:cNvCxnSpPr>
            <a:stCxn id="160" idx="0"/>
            <a:endCxn id="159" idx="2"/>
          </p:cNvCxnSpPr>
          <p:nvPr/>
        </p:nvCxnSpPr>
        <p:spPr>
          <a:xfrm rot="10800000">
            <a:off x="5555375" y="4066925"/>
            <a:ext cx="0" cy="368100"/>
          </a:xfrm>
          <a:prstGeom prst="straightConnector1">
            <a:avLst/>
          </a:prstGeom>
          <a:noFill/>
          <a:ln cap="flat" cmpd="sng" w="19050">
            <a:solidFill>
              <a:srgbClr val="000000"/>
            </a:solidFill>
            <a:prstDash val="solid"/>
            <a:round/>
            <a:headEnd len="med" w="med" type="none"/>
            <a:tailEnd len="med" w="med" type="triangle"/>
          </a:ln>
        </p:spPr>
      </p:cxnSp>
      <p:sp>
        <p:nvSpPr>
          <p:cNvPr id="162" name="Google Shape;162;p31"/>
          <p:cNvSpPr/>
          <p:nvPr/>
        </p:nvSpPr>
        <p:spPr>
          <a:xfrm>
            <a:off x="6126425" y="3505725"/>
            <a:ext cx="616500" cy="561300"/>
          </a:xfrm>
          <a:prstGeom prst="round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1"/>
          <p:cNvSpPr/>
          <p:nvPr/>
        </p:nvSpPr>
        <p:spPr>
          <a:xfrm>
            <a:off x="5995025" y="4435025"/>
            <a:ext cx="879300" cy="428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the</a:t>
            </a:r>
            <a:endParaRPr/>
          </a:p>
        </p:txBody>
      </p:sp>
      <p:cxnSp>
        <p:nvCxnSpPr>
          <p:cNvPr id="164" name="Google Shape;164;p31"/>
          <p:cNvCxnSpPr>
            <a:stCxn id="163" idx="0"/>
            <a:endCxn id="162" idx="2"/>
          </p:cNvCxnSpPr>
          <p:nvPr/>
        </p:nvCxnSpPr>
        <p:spPr>
          <a:xfrm rot="10800000">
            <a:off x="6434675" y="4066925"/>
            <a:ext cx="0" cy="368100"/>
          </a:xfrm>
          <a:prstGeom prst="straightConnector1">
            <a:avLst/>
          </a:prstGeom>
          <a:noFill/>
          <a:ln cap="flat" cmpd="sng" w="19050">
            <a:solidFill>
              <a:srgbClr val="000000"/>
            </a:solidFill>
            <a:prstDash val="solid"/>
            <a:round/>
            <a:headEnd len="med" w="med" type="none"/>
            <a:tailEnd len="med" w="med" type="triangle"/>
          </a:ln>
        </p:spPr>
      </p:cxnSp>
      <p:sp>
        <p:nvSpPr>
          <p:cNvPr id="165" name="Google Shape;165;p31"/>
          <p:cNvSpPr/>
          <p:nvPr/>
        </p:nvSpPr>
        <p:spPr>
          <a:xfrm>
            <a:off x="7005725" y="3505725"/>
            <a:ext cx="616500" cy="561300"/>
          </a:xfrm>
          <a:prstGeom prst="round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1"/>
          <p:cNvSpPr/>
          <p:nvPr/>
        </p:nvSpPr>
        <p:spPr>
          <a:xfrm>
            <a:off x="6874325" y="4435025"/>
            <a:ext cx="879300" cy="428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blue</a:t>
            </a:r>
            <a:endParaRPr/>
          </a:p>
        </p:txBody>
      </p:sp>
      <p:cxnSp>
        <p:nvCxnSpPr>
          <p:cNvPr id="167" name="Google Shape;167;p31"/>
          <p:cNvCxnSpPr>
            <a:stCxn id="166" idx="0"/>
            <a:endCxn id="165" idx="2"/>
          </p:cNvCxnSpPr>
          <p:nvPr/>
        </p:nvCxnSpPr>
        <p:spPr>
          <a:xfrm rot="10800000">
            <a:off x="7313975" y="4066925"/>
            <a:ext cx="0" cy="368100"/>
          </a:xfrm>
          <a:prstGeom prst="straightConnector1">
            <a:avLst/>
          </a:prstGeom>
          <a:noFill/>
          <a:ln cap="flat" cmpd="sng" w="19050">
            <a:solidFill>
              <a:srgbClr val="000000"/>
            </a:solidFill>
            <a:prstDash val="solid"/>
            <a:round/>
            <a:headEnd len="med" w="med" type="none"/>
            <a:tailEnd len="med" w="med" type="triangle"/>
          </a:ln>
        </p:spPr>
      </p:cxnSp>
      <p:cxnSp>
        <p:nvCxnSpPr>
          <p:cNvPr id="168" name="Google Shape;168;p31"/>
          <p:cNvCxnSpPr>
            <a:stCxn id="153" idx="3"/>
            <a:endCxn id="159" idx="1"/>
          </p:cNvCxnSpPr>
          <p:nvPr/>
        </p:nvCxnSpPr>
        <p:spPr>
          <a:xfrm>
            <a:off x="4984325" y="3786375"/>
            <a:ext cx="262800" cy="0"/>
          </a:xfrm>
          <a:prstGeom prst="straightConnector1">
            <a:avLst/>
          </a:prstGeom>
          <a:noFill/>
          <a:ln cap="flat" cmpd="sng" w="19050">
            <a:solidFill>
              <a:srgbClr val="000000"/>
            </a:solidFill>
            <a:prstDash val="solid"/>
            <a:round/>
            <a:headEnd len="med" w="med" type="none"/>
            <a:tailEnd len="med" w="med" type="triangle"/>
          </a:ln>
        </p:spPr>
      </p:cxnSp>
      <p:cxnSp>
        <p:nvCxnSpPr>
          <p:cNvPr id="169" name="Google Shape;169;p31"/>
          <p:cNvCxnSpPr>
            <a:stCxn id="159" idx="3"/>
            <a:endCxn id="162" idx="1"/>
          </p:cNvCxnSpPr>
          <p:nvPr/>
        </p:nvCxnSpPr>
        <p:spPr>
          <a:xfrm>
            <a:off x="5863625" y="3786375"/>
            <a:ext cx="262800" cy="0"/>
          </a:xfrm>
          <a:prstGeom prst="straightConnector1">
            <a:avLst/>
          </a:prstGeom>
          <a:noFill/>
          <a:ln cap="flat" cmpd="sng" w="19050">
            <a:solidFill>
              <a:srgbClr val="000000"/>
            </a:solidFill>
            <a:prstDash val="solid"/>
            <a:round/>
            <a:headEnd len="med" w="med" type="none"/>
            <a:tailEnd len="med" w="med" type="triangle"/>
          </a:ln>
        </p:spPr>
      </p:cxnSp>
      <p:cxnSp>
        <p:nvCxnSpPr>
          <p:cNvPr id="170" name="Google Shape;170;p31"/>
          <p:cNvCxnSpPr>
            <a:stCxn id="162" idx="3"/>
            <a:endCxn id="165" idx="1"/>
          </p:cNvCxnSpPr>
          <p:nvPr/>
        </p:nvCxnSpPr>
        <p:spPr>
          <a:xfrm>
            <a:off x="6742925" y="3786375"/>
            <a:ext cx="262800" cy="0"/>
          </a:xfrm>
          <a:prstGeom prst="straightConnector1">
            <a:avLst/>
          </a:prstGeom>
          <a:noFill/>
          <a:ln cap="flat" cmpd="sng" w="19050">
            <a:solidFill>
              <a:srgbClr val="000000"/>
            </a:solidFill>
            <a:prstDash val="solid"/>
            <a:round/>
            <a:headEnd len="med" w="med" type="none"/>
            <a:tailEnd len="med" w="med" type="triangle"/>
          </a:ln>
        </p:spPr>
      </p:cxnSp>
      <p:sp>
        <p:nvSpPr>
          <p:cNvPr id="171" name="Google Shape;171;p31"/>
          <p:cNvSpPr/>
          <p:nvPr/>
        </p:nvSpPr>
        <p:spPr>
          <a:xfrm>
            <a:off x="5115725" y="2709325"/>
            <a:ext cx="879300" cy="428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the</a:t>
            </a:r>
            <a:endParaRPr/>
          </a:p>
        </p:txBody>
      </p:sp>
      <p:sp>
        <p:nvSpPr>
          <p:cNvPr id="172" name="Google Shape;172;p31"/>
          <p:cNvSpPr/>
          <p:nvPr/>
        </p:nvSpPr>
        <p:spPr>
          <a:xfrm>
            <a:off x="5995025" y="2709325"/>
            <a:ext cx="879300" cy="428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blue</a:t>
            </a:r>
            <a:endParaRPr/>
          </a:p>
        </p:txBody>
      </p:sp>
      <p:sp>
        <p:nvSpPr>
          <p:cNvPr id="173" name="Google Shape;173;p31"/>
          <p:cNvSpPr/>
          <p:nvPr/>
        </p:nvSpPr>
        <p:spPr>
          <a:xfrm>
            <a:off x="6874325" y="2709325"/>
            <a:ext cx="879300" cy="428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house</a:t>
            </a:r>
            <a:endParaRPr/>
          </a:p>
        </p:txBody>
      </p:sp>
      <p:cxnSp>
        <p:nvCxnSpPr>
          <p:cNvPr id="174" name="Google Shape;174;p31"/>
          <p:cNvCxnSpPr>
            <a:stCxn id="159" idx="0"/>
            <a:endCxn id="171" idx="2"/>
          </p:cNvCxnSpPr>
          <p:nvPr/>
        </p:nvCxnSpPr>
        <p:spPr>
          <a:xfrm rot="10800000">
            <a:off x="5555375" y="3137625"/>
            <a:ext cx="0" cy="368100"/>
          </a:xfrm>
          <a:prstGeom prst="straightConnector1">
            <a:avLst/>
          </a:prstGeom>
          <a:noFill/>
          <a:ln cap="flat" cmpd="sng" w="19050">
            <a:solidFill>
              <a:srgbClr val="000000"/>
            </a:solidFill>
            <a:prstDash val="solid"/>
            <a:round/>
            <a:headEnd len="med" w="med" type="none"/>
            <a:tailEnd len="med" w="med" type="triangle"/>
          </a:ln>
        </p:spPr>
      </p:cxnSp>
      <p:cxnSp>
        <p:nvCxnSpPr>
          <p:cNvPr id="175" name="Google Shape;175;p31"/>
          <p:cNvCxnSpPr>
            <a:stCxn id="162" idx="0"/>
            <a:endCxn id="172" idx="2"/>
          </p:cNvCxnSpPr>
          <p:nvPr/>
        </p:nvCxnSpPr>
        <p:spPr>
          <a:xfrm rot="10800000">
            <a:off x="6434675" y="3137625"/>
            <a:ext cx="0" cy="368100"/>
          </a:xfrm>
          <a:prstGeom prst="straightConnector1">
            <a:avLst/>
          </a:prstGeom>
          <a:noFill/>
          <a:ln cap="flat" cmpd="sng" w="19050">
            <a:solidFill>
              <a:srgbClr val="000000"/>
            </a:solidFill>
            <a:prstDash val="solid"/>
            <a:round/>
            <a:headEnd len="med" w="med" type="none"/>
            <a:tailEnd len="med" w="med" type="triangle"/>
          </a:ln>
        </p:spPr>
      </p:cxnSp>
      <p:cxnSp>
        <p:nvCxnSpPr>
          <p:cNvPr id="176" name="Google Shape;176;p31"/>
          <p:cNvCxnSpPr>
            <a:stCxn id="165" idx="0"/>
            <a:endCxn id="173" idx="2"/>
          </p:cNvCxnSpPr>
          <p:nvPr/>
        </p:nvCxnSpPr>
        <p:spPr>
          <a:xfrm rot="10800000">
            <a:off x="7313975" y="3137625"/>
            <a:ext cx="0" cy="368100"/>
          </a:xfrm>
          <a:prstGeom prst="straightConnector1">
            <a:avLst/>
          </a:prstGeom>
          <a:noFill/>
          <a:ln cap="flat" cmpd="sng" w="19050">
            <a:solidFill>
              <a:srgbClr val="000000"/>
            </a:solidFill>
            <a:prstDash val="solid"/>
            <a:round/>
            <a:headEnd len="med" w="med" type="none"/>
            <a:tailEnd len="med" w="med" type="triangle"/>
          </a:ln>
        </p:spPr>
      </p:cxnSp>
      <p:sp>
        <p:nvSpPr>
          <p:cNvPr id="177" name="Google Shape;177;p31"/>
          <p:cNvSpPr/>
          <p:nvPr/>
        </p:nvSpPr>
        <p:spPr>
          <a:xfrm>
            <a:off x="7885025" y="3505725"/>
            <a:ext cx="616500" cy="561300"/>
          </a:xfrm>
          <a:prstGeom prst="round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1"/>
          <p:cNvSpPr/>
          <p:nvPr/>
        </p:nvSpPr>
        <p:spPr>
          <a:xfrm>
            <a:off x="7753625" y="4435025"/>
            <a:ext cx="879300" cy="428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house</a:t>
            </a:r>
            <a:endParaRPr/>
          </a:p>
        </p:txBody>
      </p:sp>
      <p:cxnSp>
        <p:nvCxnSpPr>
          <p:cNvPr id="179" name="Google Shape;179;p31"/>
          <p:cNvCxnSpPr>
            <a:stCxn id="178" idx="0"/>
            <a:endCxn id="177" idx="2"/>
          </p:cNvCxnSpPr>
          <p:nvPr/>
        </p:nvCxnSpPr>
        <p:spPr>
          <a:xfrm rot="10800000">
            <a:off x="8193275" y="4066925"/>
            <a:ext cx="0" cy="368100"/>
          </a:xfrm>
          <a:prstGeom prst="straightConnector1">
            <a:avLst/>
          </a:prstGeom>
          <a:noFill/>
          <a:ln cap="flat" cmpd="sng" w="19050">
            <a:solidFill>
              <a:srgbClr val="000000"/>
            </a:solidFill>
            <a:prstDash val="solid"/>
            <a:round/>
            <a:headEnd len="med" w="med" type="none"/>
            <a:tailEnd len="med" w="med" type="triangle"/>
          </a:ln>
        </p:spPr>
      </p:cxnSp>
      <p:sp>
        <p:nvSpPr>
          <p:cNvPr id="180" name="Google Shape;180;p31"/>
          <p:cNvSpPr/>
          <p:nvPr/>
        </p:nvSpPr>
        <p:spPr>
          <a:xfrm>
            <a:off x="7753625" y="2709325"/>
            <a:ext cx="879300" cy="428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&lt;/s&gt;</a:t>
            </a:r>
            <a:endParaRPr/>
          </a:p>
        </p:txBody>
      </p:sp>
      <p:cxnSp>
        <p:nvCxnSpPr>
          <p:cNvPr id="181" name="Google Shape;181;p31"/>
          <p:cNvCxnSpPr>
            <a:stCxn id="177" idx="0"/>
            <a:endCxn id="180" idx="2"/>
          </p:cNvCxnSpPr>
          <p:nvPr/>
        </p:nvCxnSpPr>
        <p:spPr>
          <a:xfrm rot="10800000">
            <a:off x="8193275" y="3137625"/>
            <a:ext cx="0" cy="368100"/>
          </a:xfrm>
          <a:prstGeom prst="straightConnector1">
            <a:avLst/>
          </a:prstGeom>
          <a:noFill/>
          <a:ln cap="flat" cmpd="sng" w="19050">
            <a:solidFill>
              <a:srgbClr val="000000"/>
            </a:solidFill>
            <a:prstDash val="solid"/>
            <a:round/>
            <a:headEnd len="med" w="med" type="none"/>
            <a:tailEnd len="med" w="med" type="triangle"/>
          </a:ln>
        </p:spPr>
      </p:cxnSp>
      <p:cxnSp>
        <p:nvCxnSpPr>
          <p:cNvPr id="182" name="Google Shape;182;p31"/>
          <p:cNvCxnSpPr>
            <a:stCxn id="165" idx="3"/>
            <a:endCxn id="177" idx="1"/>
          </p:cNvCxnSpPr>
          <p:nvPr/>
        </p:nvCxnSpPr>
        <p:spPr>
          <a:xfrm>
            <a:off x="7622225" y="3786375"/>
            <a:ext cx="262800" cy="0"/>
          </a:xfrm>
          <a:prstGeom prst="straightConnector1">
            <a:avLst/>
          </a:prstGeom>
          <a:noFill/>
          <a:ln cap="flat" cmpd="sng" w="19050">
            <a:solidFill>
              <a:srgbClr val="000000"/>
            </a:solidFill>
            <a:prstDash val="solid"/>
            <a:round/>
            <a:headEnd len="med" w="med" type="none"/>
            <a:tailEnd len="med" w="med" type="triangle"/>
          </a:ln>
        </p:spPr>
      </p:cxnSp>
      <p:cxnSp>
        <p:nvCxnSpPr>
          <p:cNvPr id="183" name="Google Shape;183;p31"/>
          <p:cNvCxnSpPr/>
          <p:nvPr/>
        </p:nvCxnSpPr>
        <p:spPr>
          <a:xfrm>
            <a:off x="5116025" y="2686925"/>
            <a:ext cx="0" cy="2226600"/>
          </a:xfrm>
          <a:prstGeom prst="straightConnector1">
            <a:avLst/>
          </a:prstGeom>
          <a:noFill/>
          <a:ln cap="flat" cmpd="sng" w="19050">
            <a:solidFill>
              <a:schemeClr val="dk2"/>
            </a:solidFill>
            <a:prstDash val="dash"/>
            <a:round/>
            <a:headEnd len="med" w="med" type="none"/>
            <a:tailEnd len="med" w="med" type="none"/>
          </a:ln>
        </p:spPr>
      </p:cxnSp>
      <p:cxnSp>
        <p:nvCxnSpPr>
          <p:cNvPr id="184" name="Google Shape;184;p31"/>
          <p:cNvCxnSpPr>
            <a:stCxn id="159" idx="0"/>
            <a:endCxn id="153" idx="0"/>
          </p:cNvCxnSpPr>
          <p:nvPr/>
        </p:nvCxnSpPr>
        <p:spPr>
          <a:xfrm rot="5400000">
            <a:off x="5115425" y="3066375"/>
            <a:ext cx="600" cy="8793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185" name="Google Shape;185;p31"/>
          <p:cNvCxnSpPr>
            <a:stCxn id="159" idx="0"/>
            <a:endCxn id="146" idx="0"/>
          </p:cNvCxnSpPr>
          <p:nvPr/>
        </p:nvCxnSpPr>
        <p:spPr>
          <a:xfrm rot="5400000">
            <a:off x="4675775" y="2626725"/>
            <a:ext cx="600" cy="17586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186" name="Google Shape;186;p31"/>
          <p:cNvCxnSpPr>
            <a:stCxn id="159" idx="0"/>
            <a:endCxn id="145" idx="0"/>
          </p:cNvCxnSpPr>
          <p:nvPr/>
        </p:nvCxnSpPr>
        <p:spPr>
          <a:xfrm rot="5400000">
            <a:off x="4236125" y="2187075"/>
            <a:ext cx="600" cy="26379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187" name="Google Shape;187;p31"/>
          <p:cNvCxnSpPr>
            <a:stCxn id="159" idx="0"/>
            <a:endCxn id="144" idx="0"/>
          </p:cNvCxnSpPr>
          <p:nvPr/>
        </p:nvCxnSpPr>
        <p:spPr>
          <a:xfrm rot="5400000">
            <a:off x="3796475" y="1747425"/>
            <a:ext cx="600" cy="3517200"/>
          </a:xfrm>
          <a:prstGeom prst="curvedConnector3">
            <a:avLst>
              <a:gd fmla="val -39687500"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965" name="Shape 965"/>
        <p:cNvGrpSpPr/>
        <p:nvPr/>
      </p:nvGrpSpPr>
      <p:grpSpPr>
        <a:xfrm>
          <a:off x="0" y="0"/>
          <a:ext cx="0" cy="0"/>
          <a:chOff x="0" y="0"/>
          <a:chExt cx="0" cy="0"/>
        </a:xfrm>
      </p:grpSpPr>
      <p:sp>
        <p:nvSpPr>
          <p:cNvPr id="966" name="Google Shape;966;p94"/>
          <p:cNvSpPr txBox="1"/>
          <p:nvPr>
            <p:ph type="title"/>
          </p:nvPr>
        </p:nvSpPr>
        <p:spPr>
          <a:xfrm>
            <a:off x="0" y="1"/>
            <a:ext cx="8229600" cy="59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Montserrat"/>
                <a:ea typeface="Montserrat"/>
                <a:cs typeface="Montserrat"/>
                <a:sym typeface="Montserrat"/>
              </a:rPr>
              <a:t>The Transformer Architecture</a:t>
            </a:r>
            <a:endParaRPr b="1" sz="2400">
              <a:latin typeface="Montserrat"/>
              <a:ea typeface="Montserrat"/>
              <a:cs typeface="Montserrat"/>
              <a:sym typeface="Montserrat"/>
            </a:endParaRPr>
          </a:p>
          <a:p>
            <a:pPr indent="0" lvl="0" marL="0" rtl="0" algn="l">
              <a:spcBef>
                <a:spcPts val="0"/>
              </a:spcBef>
              <a:spcAft>
                <a:spcPts val="0"/>
              </a:spcAft>
              <a:buNone/>
            </a:pPr>
            <a:r>
              <a:t/>
            </a:r>
            <a:endParaRPr b="1" sz="2400">
              <a:latin typeface="Montserrat"/>
              <a:ea typeface="Montserrat"/>
              <a:cs typeface="Montserrat"/>
              <a:sym typeface="Montserrat"/>
            </a:endParaRPr>
          </a:p>
        </p:txBody>
      </p:sp>
      <p:sp>
        <p:nvSpPr>
          <p:cNvPr id="967" name="Google Shape;967;p94"/>
          <p:cNvSpPr txBox="1"/>
          <p:nvPr/>
        </p:nvSpPr>
        <p:spPr>
          <a:xfrm>
            <a:off x="5472275" y="4779600"/>
            <a:ext cx="3625200" cy="314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u="sng">
                <a:solidFill>
                  <a:srgbClr val="0000FF"/>
                </a:solidFill>
                <a:hlinkClick r:id="rId3">
                  <a:extLst>
                    <a:ext uri="{A12FA001-AC4F-418D-AE19-62706E023703}">
                      <ahyp:hlinkClr val="tx"/>
                    </a:ext>
                  </a:extLst>
                </a:hlinkClick>
              </a:rPr>
              <a:t>Image Source:http://jalammar.github.io/illustrated-transformer/</a:t>
            </a:r>
            <a:endParaRPr sz="1000">
              <a:solidFill>
                <a:srgbClr val="0000FF"/>
              </a:solidFill>
            </a:endParaRPr>
          </a:p>
        </p:txBody>
      </p:sp>
      <p:pic>
        <p:nvPicPr>
          <p:cNvPr id="968" name="Google Shape;968;p94"/>
          <p:cNvPicPr preferRelativeResize="0"/>
          <p:nvPr/>
        </p:nvPicPr>
        <p:blipFill>
          <a:blip r:embed="rId4">
            <a:alphaModFix/>
          </a:blip>
          <a:stretch>
            <a:fillRect/>
          </a:stretch>
        </p:blipFill>
        <p:spPr>
          <a:xfrm>
            <a:off x="1479578" y="749401"/>
            <a:ext cx="6184844" cy="3877799"/>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972" name="Shape 972"/>
        <p:cNvGrpSpPr/>
        <p:nvPr/>
      </p:nvGrpSpPr>
      <p:grpSpPr>
        <a:xfrm>
          <a:off x="0" y="0"/>
          <a:ext cx="0" cy="0"/>
          <a:chOff x="0" y="0"/>
          <a:chExt cx="0" cy="0"/>
        </a:xfrm>
      </p:grpSpPr>
      <p:sp>
        <p:nvSpPr>
          <p:cNvPr id="973" name="Google Shape;973;p95"/>
          <p:cNvSpPr txBox="1"/>
          <p:nvPr>
            <p:ph type="title"/>
          </p:nvPr>
        </p:nvSpPr>
        <p:spPr>
          <a:xfrm>
            <a:off x="0" y="1"/>
            <a:ext cx="8229600" cy="59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Montserrat"/>
                <a:ea typeface="Montserrat"/>
                <a:cs typeface="Montserrat"/>
                <a:sym typeface="Montserrat"/>
              </a:rPr>
              <a:t>The Transformer Architecture</a:t>
            </a:r>
            <a:endParaRPr b="1" sz="2400">
              <a:latin typeface="Montserrat"/>
              <a:ea typeface="Montserrat"/>
              <a:cs typeface="Montserrat"/>
              <a:sym typeface="Montserrat"/>
            </a:endParaRPr>
          </a:p>
          <a:p>
            <a:pPr indent="0" lvl="0" marL="0" rtl="0" algn="l">
              <a:spcBef>
                <a:spcPts val="0"/>
              </a:spcBef>
              <a:spcAft>
                <a:spcPts val="0"/>
              </a:spcAft>
              <a:buNone/>
            </a:pPr>
            <a:r>
              <a:t/>
            </a:r>
            <a:endParaRPr b="1" sz="2400">
              <a:latin typeface="Montserrat"/>
              <a:ea typeface="Montserrat"/>
              <a:cs typeface="Montserrat"/>
              <a:sym typeface="Montserrat"/>
            </a:endParaRPr>
          </a:p>
        </p:txBody>
      </p:sp>
      <p:pic>
        <p:nvPicPr>
          <p:cNvPr id="974" name="Google Shape;974;p95"/>
          <p:cNvPicPr preferRelativeResize="0"/>
          <p:nvPr/>
        </p:nvPicPr>
        <p:blipFill>
          <a:blip r:embed="rId3">
            <a:alphaModFix/>
          </a:blip>
          <a:stretch>
            <a:fillRect/>
          </a:stretch>
        </p:blipFill>
        <p:spPr>
          <a:xfrm>
            <a:off x="385763" y="1206601"/>
            <a:ext cx="8372475" cy="2657475"/>
          </a:xfrm>
          <a:prstGeom prst="rect">
            <a:avLst/>
          </a:prstGeom>
          <a:noFill/>
          <a:ln cap="flat" cmpd="sng" w="19050">
            <a:solidFill>
              <a:schemeClr val="dk2"/>
            </a:solidFill>
            <a:prstDash val="solid"/>
            <a:round/>
            <a:headEnd len="sm" w="sm" type="none"/>
            <a:tailEnd len="sm" w="sm" type="none"/>
          </a:ln>
        </p:spPr>
      </p:pic>
      <p:sp>
        <p:nvSpPr>
          <p:cNvPr id="975" name="Google Shape;975;p95"/>
          <p:cNvSpPr txBox="1"/>
          <p:nvPr/>
        </p:nvSpPr>
        <p:spPr>
          <a:xfrm>
            <a:off x="5472275" y="4779600"/>
            <a:ext cx="3625200" cy="314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u="sng">
                <a:solidFill>
                  <a:srgbClr val="0000FF"/>
                </a:solidFill>
                <a:hlinkClick r:id="rId4">
                  <a:extLst>
                    <a:ext uri="{A12FA001-AC4F-418D-AE19-62706E023703}">
                      <ahyp:hlinkClr val="tx"/>
                    </a:ext>
                  </a:extLst>
                </a:hlinkClick>
              </a:rPr>
              <a:t>Image Source:http://jalammar.github.io/illustrated-transformer/</a:t>
            </a:r>
            <a:endParaRPr sz="1000">
              <a:solidFill>
                <a:srgbClr val="0000FF"/>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979" name="Shape 979"/>
        <p:cNvGrpSpPr/>
        <p:nvPr/>
      </p:nvGrpSpPr>
      <p:grpSpPr>
        <a:xfrm>
          <a:off x="0" y="0"/>
          <a:ext cx="0" cy="0"/>
          <a:chOff x="0" y="0"/>
          <a:chExt cx="0" cy="0"/>
        </a:xfrm>
      </p:grpSpPr>
      <p:sp>
        <p:nvSpPr>
          <p:cNvPr id="980" name="Google Shape;980;p96"/>
          <p:cNvSpPr txBox="1"/>
          <p:nvPr>
            <p:ph type="title"/>
          </p:nvPr>
        </p:nvSpPr>
        <p:spPr>
          <a:xfrm>
            <a:off x="0" y="1"/>
            <a:ext cx="8229600" cy="59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Montserrat"/>
                <a:ea typeface="Montserrat"/>
                <a:cs typeface="Montserrat"/>
                <a:sym typeface="Montserrat"/>
              </a:rPr>
              <a:t>The Transformer Architecture</a:t>
            </a:r>
            <a:endParaRPr b="1" sz="2400">
              <a:latin typeface="Montserrat"/>
              <a:ea typeface="Montserrat"/>
              <a:cs typeface="Montserrat"/>
              <a:sym typeface="Montserrat"/>
            </a:endParaRPr>
          </a:p>
          <a:p>
            <a:pPr indent="0" lvl="0" marL="0" rtl="0" algn="l">
              <a:spcBef>
                <a:spcPts val="0"/>
              </a:spcBef>
              <a:spcAft>
                <a:spcPts val="0"/>
              </a:spcAft>
              <a:buNone/>
            </a:pPr>
            <a:r>
              <a:t/>
            </a:r>
            <a:endParaRPr b="1" sz="2400">
              <a:latin typeface="Montserrat"/>
              <a:ea typeface="Montserrat"/>
              <a:cs typeface="Montserrat"/>
              <a:sym typeface="Montserrat"/>
            </a:endParaRPr>
          </a:p>
        </p:txBody>
      </p:sp>
      <p:sp>
        <p:nvSpPr>
          <p:cNvPr id="981" name="Google Shape;981;p96"/>
          <p:cNvSpPr txBox="1"/>
          <p:nvPr/>
        </p:nvSpPr>
        <p:spPr>
          <a:xfrm>
            <a:off x="5662400" y="4779600"/>
            <a:ext cx="3130200" cy="314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u="sng">
                <a:solidFill>
                  <a:srgbClr val="0000FF"/>
                </a:solidFill>
                <a:hlinkClick r:id="rId3">
                  <a:extLst>
                    <a:ext uri="{A12FA001-AC4F-418D-AE19-62706E023703}">
                      <ahyp:hlinkClr val="tx"/>
                    </a:ext>
                  </a:extLst>
                </a:hlinkClick>
              </a:rPr>
              <a:t>Image Source: jalammer.github.io/illustrated-bert</a:t>
            </a:r>
            <a:endParaRPr sz="1000">
              <a:solidFill>
                <a:srgbClr val="0000FF"/>
              </a:solidFill>
            </a:endParaRPr>
          </a:p>
        </p:txBody>
      </p:sp>
      <p:pic>
        <p:nvPicPr>
          <p:cNvPr id="982" name="Google Shape;982;p96"/>
          <p:cNvPicPr preferRelativeResize="0"/>
          <p:nvPr/>
        </p:nvPicPr>
        <p:blipFill rotWithShape="1">
          <a:blip r:embed="rId4">
            <a:alphaModFix/>
          </a:blip>
          <a:srcRect b="0" l="0" r="0" t="0"/>
          <a:stretch/>
        </p:blipFill>
        <p:spPr>
          <a:xfrm>
            <a:off x="1479575" y="674950"/>
            <a:ext cx="6184849" cy="40114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986" name="Shape 986"/>
        <p:cNvGrpSpPr/>
        <p:nvPr/>
      </p:nvGrpSpPr>
      <p:grpSpPr>
        <a:xfrm>
          <a:off x="0" y="0"/>
          <a:ext cx="0" cy="0"/>
          <a:chOff x="0" y="0"/>
          <a:chExt cx="0" cy="0"/>
        </a:xfrm>
      </p:grpSpPr>
      <p:sp>
        <p:nvSpPr>
          <p:cNvPr id="987" name="Google Shape;987;p97"/>
          <p:cNvSpPr txBox="1"/>
          <p:nvPr>
            <p:ph type="title"/>
          </p:nvPr>
        </p:nvSpPr>
        <p:spPr>
          <a:xfrm>
            <a:off x="0" y="1"/>
            <a:ext cx="8229600" cy="59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Montserrat"/>
                <a:ea typeface="Montserrat"/>
                <a:cs typeface="Montserrat"/>
                <a:sym typeface="Montserrat"/>
              </a:rPr>
              <a:t>The Transformer Architecture</a:t>
            </a:r>
            <a:endParaRPr b="1" sz="2400">
              <a:latin typeface="Montserrat"/>
              <a:ea typeface="Montserrat"/>
              <a:cs typeface="Montserrat"/>
              <a:sym typeface="Montserrat"/>
            </a:endParaRPr>
          </a:p>
          <a:p>
            <a:pPr indent="0" lvl="0" marL="0" rtl="0" algn="l">
              <a:spcBef>
                <a:spcPts val="0"/>
              </a:spcBef>
              <a:spcAft>
                <a:spcPts val="0"/>
              </a:spcAft>
              <a:buNone/>
            </a:pPr>
            <a:r>
              <a:t/>
            </a:r>
            <a:endParaRPr b="1" sz="2400">
              <a:latin typeface="Montserrat"/>
              <a:ea typeface="Montserrat"/>
              <a:cs typeface="Montserrat"/>
              <a:sym typeface="Montserrat"/>
            </a:endParaRPr>
          </a:p>
        </p:txBody>
      </p:sp>
      <p:pic>
        <p:nvPicPr>
          <p:cNvPr id="988" name="Google Shape;988;p97"/>
          <p:cNvPicPr preferRelativeResize="0"/>
          <p:nvPr/>
        </p:nvPicPr>
        <p:blipFill rotWithShape="1">
          <a:blip r:embed="rId3">
            <a:alphaModFix/>
          </a:blip>
          <a:srcRect b="0" l="0" r="0" t="1283"/>
          <a:stretch/>
        </p:blipFill>
        <p:spPr>
          <a:xfrm>
            <a:off x="2341088" y="496250"/>
            <a:ext cx="4461825" cy="4119450"/>
          </a:xfrm>
          <a:prstGeom prst="rect">
            <a:avLst/>
          </a:prstGeom>
          <a:noFill/>
          <a:ln cap="flat" cmpd="sng" w="19050">
            <a:solidFill>
              <a:schemeClr val="dk2"/>
            </a:solidFill>
            <a:prstDash val="solid"/>
            <a:round/>
            <a:headEnd len="sm" w="sm" type="none"/>
            <a:tailEnd len="sm" w="sm" type="none"/>
          </a:ln>
        </p:spPr>
      </p:pic>
      <p:sp>
        <p:nvSpPr>
          <p:cNvPr id="989" name="Google Shape;989;p97"/>
          <p:cNvSpPr txBox="1"/>
          <p:nvPr/>
        </p:nvSpPr>
        <p:spPr>
          <a:xfrm>
            <a:off x="5472275" y="4779600"/>
            <a:ext cx="3625200" cy="314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u="sng">
                <a:solidFill>
                  <a:srgbClr val="0000FF"/>
                </a:solidFill>
                <a:hlinkClick r:id="rId4">
                  <a:extLst>
                    <a:ext uri="{A12FA001-AC4F-418D-AE19-62706E023703}">
                      <ahyp:hlinkClr val="tx"/>
                    </a:ext>
                  </a:extLst>
                </a:hlinkClick>
              </a:rPr>
              <a:t>Image Source:http://jalammar.github.io/illustrated-transformer/</a:t>
            </a:r>
            <a:endParaRPr sz="1000">
              <a:solidFill>
                <a:srgbClr val="0000FF"/>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993" name="Shape 993"/>
        <p:cNvGrpSpPr/>
        <p:nvPr/>
      </p:nvGrpSpPr>
      <p:grpSpPr>
        <a:xfrm>
          <a:off x="0" y="0"/>
          <a:ext cx="0" cy="0"/>
          <a:chOff x="0" y="0"/>
          <a:chExt cx="0" cy="0"/>
        </a:xfrm>
      </p:grpSpPr>
      <p:sp>
        <p:nvSpPr>
          <p:cNvPr id="994" name="Google Shape;994;p98"/>
          <p:cNvSpPr txBox="1"/>
          <p:nvPr>
            <p:ph type="title"/>
          </p:nvPr>
        </p:nvSpPr>
        <p:spPr>
          <a:xfrm>
            <a:off x="0" y="1"/>
            <a:ext cx="8229600" cy="59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Montserrat"/>
                <a:ea typeface="Montserrat"/>
                <a:cs typeface="Montserrat"/>
                <a:sym typeface="Montserrat"/>
              </a:rPr>
              <a:t>Multi-Head Attention</a:t>
            </a:r>
            <a:endParaRPr b="1" sz="2400">
              <a:latin typeface="Montserrat"/>
              <a:ea typeface="Montserrat"/>
              <a:cs typeface="Montserrat"/>
              <a:sym typeface="Montserrat"/>
            </a:endParaRPr>
          </a:p>
        </p:txBody>
      </p:sp>
      <p:pic>
        <p:nvPicPr>
          <p:cNvPr id="995" name="Google Shape;995;p98"/>
          <p:cNvPicPr preferRelativeResize="0"/>
          <p:nvPr/>
        </p:nvPicPr>
        <p:blipFill>
          <a:blip r:embed="rId3">
            <a:alphaModFix/>
          </a:blip>
          <a:stretch>
            <a:fillRect/>
          </a:stretch>
        </p:blipFill>
        <p:spPr>
          <a:xfrm>
            <a:off x="319088" y="1054201"/>
            <a:ext cx="8505825" cy="3324225"/>
          </a:xfrm>
          <a:prstGeom prst="rect">
            <a:avLst/>
          </a:prstGeom>
          <a:noFill/>
          <a:ln cap="flat" cmpd="sng" w="19050">
            <a:solidFill>
              <a:schemeClr val="dk2"/>
            </a:solidFill>
            <a:prstDash val="solid"/>
            <a:round/>
            <a:headEnd len="sm" w="sm" type="none"/>
            <a:tailEnd len="sm" w="sm" type="none"/>
          </a:ln>
        </p:spPr>
      </p:pic>
      <p:sp>
        <p:nvSpPr>
          <p:cNvPr id="996" name="Google Shape;996;p98"/>
          <p:cNvSpPr txBox="1"/>
          <p:nvPr/>
        </p:nvSpPr>
        <p:spPr>
          <a:xfrm>
            <a:off x="5472275" y="4779600"/>
            <a:ext cx="3625200" cy="314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u="sng">
                <a:solidFill>
                  <a:srgbClr val="0000FF"/>
                </a:solidFill>
                <a:hlinkClick r:id="rId4">
                  <a:extLst>
                    <a:ext uri="{A12FA001-AC4F-418D-AE19-62706E023703}">
                      <ahyp:hlinkClr val="tx"/>
                    </a:ext>
                  </a:extLst>
                </a:hlinkClick>
              </a:rPr>
              <a:t>Image Source:http://jalammar.github.io/illustrated-transformer/</a:t>
            </a:r>
            <a:endParaRPr sz="1000">
              <a:solidFill>
                <a:srgbClr val="0000FF"/>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1000" name="Shape 1000"/>
        <p:cNvGrpSpPr/>
        <p:nvPr/>
      </p:nvGrpSpPr>
      <p:grpSpPr>
        <a:xfrm>
          <a:off x="0" y="0"/>
          <a:ext cx="0" cy="0"/>
          <a:chOff x="0" y="0"/>
          <a:chExt cx="0" cy="0"/>
        </a:xfrm>
      </p:grpSpPr>
      <p:sp>
        <p:nvSpPr>
          <p:cNvPr id="1001" name="Google Shape;1001;p99"/>
          <p:cNvSpPr txBox="1"/>
          <p:nvPr>
            <p:ph type="title"/>
          </p:nvPr>
        </p:nvSpPr>
        <p:spPr>
          <a:xfrm>
            <a:off x="0" y="1"/>
            <a:ext cx="8229600" cy="59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Montserrat"/>
                <a:ea typeface="Montserrat"/>
                <a:cs typeface="Montserrat"/>
                <a:sym typeface="Montserrat"/>
              </a:rPr>
              <a:t>Multi-Head Attention</a:t>
            </a:r>
            <a:endParaRPr b="1" sz="2400">
              <a:latin typeface="Montserrat"/>
              <a:ea typeface="Montserrat"/>
              <a:cs typeface="Montserrat"/>
              <a:sym typeface="Montserrat"/>
            </a:endParaRPr>
          </a:p>
        </p:txBody>
      </p:sp>
      <p:sp>
        <p:nvSpPr>
          <p:cNvPr id="1002" name="Google Shape;1002;p99"/>
          <p:cNvSpPr txBox="1"/>
          <p:nvPr/>
        </p:nvSpPr>
        <p:spPr>
          <a:xfrm>
            <a:off x="5472275" y="4779600"/>
            <a:ext cx="3625200" cy="314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u="sng">
                <a:solidFill>
                  <a:srgbClr val="0000FF"/>
                </a:solidFill>
                <a:hlinkClick r:id="rId3">
                  <a:extLst>
                    <a:ext uri="{A12FA001-AC4F-418D-AE19-62706E023703}">
                      <ahyp:hlinkClr val="tx"/>
                    </a:ext>
                  </a:extLst>
                </a:hlinkClick>
              </a:rPr>
              <a:t>Image Source:http://jalammar.github.io/illustrated-transformer/</a:t>
            </a:r>
            <a:endParaRPr sz="1000">
              <a:solidFill>
                <a:srgbClr val="0000FF"/>
              </a:solidFill>
            </a:endParaRPr>
          </a:p>
        </p:txBody>
      </p:sp>
      <p:grpSp>
        <p:nvGrpSpPr>
          <p:cNvPr id="1003" name="Google Shape;1003;p99"/>
          <p:cNvGrpSpPr/>
          <p:nvPr/>
        </p:nvGrpSpPr>
        <p:grpSpPr>
          <a:xfrm>
            <a:off x="794313" y="549425"/>
            <a:ext cx="7555374" cy="4230176"/>
            <a:chOff x="794313" y="549425"/>
            <a:chExt cx="7555374" cy="4230176"/>
          </a:xfrm>
        </p:grpSpPr>
        <p:pic>
          <p:nvPicPr>
            <p:cNvPr id="1004" name="Google Shape;1004;p99"/>
            <p:cNvPicPr preferRelativeResize="0"/>
            <p:nvPr/>
          </p:nvPicPr>
          <p:blipFill>
            <a:blip r:embed="rId4">
              <a:alphaModFix/>
            </a:blip>
            <a:stretch>
              <a:fillRect/>
            </a:stretch>
          </p:blipFill>
          <p:spPr>
            <a:xfrm>
              <a:off x="794313" y="549425"/>
              <a:ext cx="7555374" cy="4230176"/>
            </a:xfrm>
            <a:prstGeom prst="rect">
              <a:avLst/>
            </a:prstGeom>
            <a:noFill/>
            <a:ln cap="flat" cmpd="sng" w="19050">
              <a:solidFill>
                <a:schemeClr val="dk2"/>
              </a:solidFill>
              <a:prstDash val="solid"/>
              <a:round/>
              <a:headEnd len="sm" w="sm" type="none"/>
              <a:tailEnd len="sm" w="sm" type="none"/>
            </a:ln>
          </p:spPr>
        </p:pic>
        <p:sp>
          <p:nvSpPr>
            <p:cNvPr id="1005" name="Google Shape;1005;p99"/>
            <p:cNvSpPr/>
            <p:nvPr/>
          </p:nvSpPr>
          <p:spPr>
            <a:xfrm>
              <a:off x="5824700" y="606625"/>
              <a:ext cx="2445900" cy="963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99"/>
            <p:cNvSpPr/>
            <p:nvPr/>
          </p:nvSpPr>
          <p:spPr>
            <a:xfrm>
              <a:off x="6486000" y="2370175"/>
              <a:ext cx="942300" cy="1705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99"/>
            <p:cNvSpPr/>
            <p:nvPr/>
          </p:nvSpPr>
          <p:spPr>
            <a:xfrm>
              <a:off x="839375" y="2359225"/>
              <a:ext cx="5754600" cy="2289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1011" name="Shape 1011"/>
        <p:cNvGrpSpPr/>
        <p:nvPr/>
      </p:nvGrpSpPr>
      <p:grpSpPr>
        <a:xfrm>
          <a:off x="0" y="0"/>
          <a:ext cx="0" cy="0"/>
          <a:chOff x="0" y="0"/>
          <a:chExt cx="0" cy="0"/>
        </a:xfrm>
      </p:grpSpPr>
      <p:sp>
        <p:nvSpPr>
          <p:cNvPr id="1012" name="Google Shape;1012;p100"/>
          <p:cNvSpPr txBox="1"/>
          <p:nvPr>
            <p:ph type="title"/>
          </p:nvPr>
        </p:nvSpPr>
        <p:spPr>
          <a:xfrm>
            <a:off x="0" y="1"/>
            <a:ext cx="8229600" cy="59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Montserrat"/>
                <a:ea typeface="Montserrat"/>
                <a:cs typeface="Montserrat"/>
                <a:sym typeface="Montserrat"/>
              </a:rPr>
              <a:t>Multi-Head Attention</a:t>
            </a:r>
            <a:endParaRPr b="1" sz="2400">
              <a:latin typeface="Montserrat"/>
              <a:ea typeface="Montserrat"/>
              <a:cs typeface="Montserrat"/>
              <a:sym typeface="Montserrat"/>
            </a:endParaRPr>
          </a:p>
        </p:txBody>
      </p:sp>
      <p:pic>
        <p:nvPicPr>
          <p:cNvPr id="1013" name="Google Shape;1013;p100"/>
          <p:cNvPicPr preferRelativeResize="0"/>
          <p:nvPr/>
        </p:nvPicPr>
        <p:blipFill>
          <a:blip r:embed="rId3">
            <a:alphaModFix/>
          </a:blip>
          <a:stretch>
            <a:fillRect/>
          </a:stretch>
        </p:blipFill>
        <p:spPr>
          <a:xfrm>
            <a:off x="794313" y="549425"/>
            <a:ext cx="7555374" cy="4230176"/>
          </a:xfrm>
          <a:prstGeom prst="rect">
            <a:avLst/>
          </a:prstGeom>
          <a:noFill/>
          <a:ln cap="flat" cmpd="sng" w="19050">
            <a:solidFill>
              <a:schemeClr val="dk2"/>
            </a:solidFill>
            <a:prstDash val="solid"/>
            <a:round/>
            <a:headEnd len="sm" w="sm" type="none"/>
            <a:tailEnd len="sm" w="sm" type="none"/>
          </a:ln>
        </p:spPr>
      </p:pic>
      <p:sp>
        <p:nvSpPr>
          <p:cNvPr id="1014" name="Google Shape;1014;p100"/>
          <p:cNvSpPr txBox="1"/>
          <p:nvPr/>
        </p:nvSpPr>
        <p:spPr>
          <a:xfrm>
            <a:off x="5472275" y="4779600"/>
            <a:ext cx="3625200" cy="314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u="sng">
                <a:solidFill>
                  <a:srgbClr val="0000FF"/>
                </a:solidFill>
                <a:hlinkClick r:id="rId4">
                  <a:extLst>
                    <a:ext uri="{A12FA001-AC4F-418D-AE19-62706E023703}">
                      <ahyp:hlinkClr val="tx"/>
                    </a:ext>
                  </a:extLst>
                </a:hlinkClick>
              </a:rPr>
              <a:t>Image Source:http://jalammar.github.io/illustrated-transformer/</a:t>
            </a:r>
            <a:endParaRPr sz="1000">
              <a:solidFill>
                <a:srgbClr val="0000FF"/>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1018" name="Shape 1018"/>
        <p:cNvGrpSpPr/>
        <p:nvPr/>
      </p:nvGrpSpPr>
      <p:grpSpPr>
        <a:xfrm>
          <a:off x="0" y="0"/>
          <a:ext cx="0" cy="0"/>
          <a:chOff x="0" y="0"/>
          <a:chExt cx="0" cy="0"/>
        </a:xfrm>
      </p:grpSpPr>
      <p:sp>
        <p:nvSpPr>
          <p:cNvPr id="1019" name="Google Shape;1019;p101"/>
          <p:cNvSpPr txBox="1"/>
          <p:nvPr>
            <p:ph type="title"/>
          </p:nvPr>
        </p:nvSpPr>
        <p:spPr>
          <a:xfrm>
            <a:off x="0" y="1"/>
            <a:ext cx="8229600" cy="59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Montserrat"/>
                <a:ea typeface="Montserrat"/>
                <a:cs typeface="Montserrat"/>
                <a:sym typeface="Montserrat"/>
              </a:rPr>
              <a:t>Attention with Decoders</a:t>
            </a:r>
            <a:endParaRPr b="1" sz="2400">
              <a:latin typeface="Montserrat"/>
              <a:ea typeface="Montserrat"/>
              <a:cs typeface="Montserrat"/>
              <a:sym typeface="Montserrat"/>
            </a:endParaRPr>
          </a:p>
        </p:txBody>
      </p:sp>
      <p:sp>
        <p:nvSpPr>
          <p:cNvPr id="1020" name="Google Shape;1020;p101"/>
          <p:cNvSpPr txBox="1"/>
          <p:nvPr/>
        </p:nvSpPr>
        <p:spPr>
          <a:xfrm>
            <a:off x="5662400" y="4779600"/>
            <a:ext cx="3130200" cy="314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u="sng">
                <a:solidFill>
                  <a:srgbClr val="0000FF"/>
                </a:solidFill>
                <a:hlinkClick r:id="rId3">
                  <a:extLst>
                    <a:ext uri="{A12FA001-AC4F-418D-AE19-62706E023703}">
                      <ahyp:hlinkClr val="tx"/>
                    </a:ext>
                  </a:extLst>
                </a:hlinkClick>
              </a:rPr>
              <a:t>Image Source: jalammer.github.io/illustrated-bert</a:t>
            </a:r>
            <a:endParaRPr sz="1000">
              <a:solidFill>
                <a:srgbClr val="0000FF"/>
              </a:solidFill>
            </a:endParaRPr>
          </a:p>
        </p:txBody>
      </p:sp>
      <p:pic>
        <p:nvPicPr>
          <p:cNvPr id="1021" name="Google Shape;1021;p101"/>
          <p:cNvPicPr preferRelativeResize="0"/>
          <p:nvPr/>
        </p:nvPicPr>
        <p:blipFill>
          <a:blip r:embed="rId4">
            <a:alphaModFix/>
          </a:blip>
          <a:stretch>
            <a:fillRect/>
          </a:stretch>
        </p:blipFill>
        <p:spPr>
          <a:xfrm>
            <a:off x="1159634" y="673201"/>
            <a:ext cx="6824732" cy="3877799"/>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1025" name="Shape 1025"/>
        <p:cNvGrpSpPr/>
        <p:nvPr/>
      </p:nvGrpSpPr>
      <p:grpSpPr>
        <a:xfrm>
          <a:off x="0" y="0"/>
          <a:ext cx="0" cy="0"/>
          <a:chOff x="0" y="0"/>
          <a:chExt cx="0" cy="0"/>
        </a:xfrm>
      </p:grpSpPr>
      <p:sp>
        <p:nvSpPr>
          <p:cNvPr id="1026" name="Google Shape;1026;p102"/>
          <p:cNvSpPr txBox="1"/>
          <p:nvPr>
            <p:ph type="title"/>
          </p:nvPr>
        </p:nvSpPr>
        <p:spPr>
          <a:xfrm>
            <a:off x="0" y="1"/>
            <a:ext cx="8229600" cy="59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Montserrat"/>
                <a:ea typeface="Montserrat"/>
                <a:cs typeface="Montserrat"/>
                <a:sym typeface="Montserrat"/>
              </a:rPr>
              <a:t>Full Transformer</a:t>
            </a:r>
            <a:endParaRPr b="1" sz="2400">
              <a:latin typeface="Montserrat"/>
              <a:ea typeface="Montserrat"/>
              <a:cs typeface="Montserrat"/>
              <a:sym typeface="Montserrat"/>
            </a:endParaRPr>
          </a:p>
        </p:txBody>
      </p:sp>
      <p:pic>
        <p:nvPicPr>
          <p:cNvPr id="1027" name="Google Shape;1027;p102"/>
          <p:cNvPicPr preferRelativeResize="0"/>
          <p:nvPr/>
        </p:nvPicPr>
        <p:blipFill>
          <a:blip r:embed="rId3">
            <a:alphaModFix/>
          </a:blip>
          <a:stretch>
            <a:fillRect/>
          </a:stretch>
        </p:blipFill>
        <p:spPr>
          <a:xfrm>
            <a:off x="1042711" y="749401"/>
            <a:ext cx="7058578" cy="3877800"/>
          </a:xfrm>
          <a:prstGeom prst="rect">
            <a:avLst/>
          </a:prstGeom>
          <a:noFill/>
          <a:ln cap="flat" cmpd="sng" w="19050">
            <a:solidFill>
              <a:schemeClr val="dk2"/>
            </a:solidFill>
            <a:prstDash val="solid"/>
            <a:round/>
            <a:headEnd len="sm" w="sm" type="none"/>
            <a:tailEnd len="sm" w="sm" type="none"/>
          </a:ln>
        </p:spPr>
      </p:pic>
      <p:sp>
        <p:nvSpPr>
          <p:cNvPr id="1028" name="Google Shape;1028;p102"/>
          <p:cNvSpPr txBox="1"/>
          <p:nvPr/>
        </p:nvSpPr>
        <p:spPr>
          <a:xfrm>
            <a:off x="5472275" y="4779600"/>
            <a:ext cx="3625200" cy="314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u="sng">
                <a:solidFill>
                  <a:srgbClr val="0000FF"/>
                </a:solidFill>
                <a:hlinkClick r:id="rId4">
                  <a:extLst>
                    <a:ext uri="{A12FA001-AC4F-418D-AE19-62706E023703}">
                      <ahyp:hlinkClr val="tx"/>
                    </a:ext>
                  </a:extLst>
                </a:hlinkClick>
              </a:rPr>
              <a:t>Image Source:http://jalammar.github.io/illustrated-transformer/</a:t>
            </a:r>
            <a:endParaRPr sz="1000">
              <a:solidFill>
                <a:srgbClr val="0000FF"/>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1032" name="Shape 1032"/>
        <p:cNvGrpSpPr/>
        <p:nvPr/>
      </p:nvGrpSpPr>
      <p:grpSpPr>
        <a:xfrm>
          <a:off x="0" y="0"/>
          <a:ext cx="0" cy="0"/>
          <a:chOff x="0" y="0"/>
          <a:chExt cx="0" cy="0"/>
        </a:xfrm>
      </p:grpSpPr>
      <p:sp>
        <p:nvSpPr>
          <p:cNvPr id="1033" name="Google Shape;1033;p103"/>
          <p:cNvSpPr txBox="1"/>
          <p:nvPr>
            <p:ph type="title"/>
          </p:nvPr>
        </p:nvSpPr>
        <p:spPr>
          <a:xfrm>
            <a:off x="0" y="1"/>
            <a:ext cx="8229600" cy="59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Montserrat"/>
                <a:ea typeface="Montserrat"/>
                <a:cs typeface="Montserrat"/>
                <a:sym typeface="Montserrat"/>
              </a:rPr>
              <a:t>Full Transformer</a:t>
            </a:r>
            <a:endParaRPr b="1" sz="2400">
              <a:latin typeface="Montserrat"/>
              <a:ea typeface="Montserrat"/>
              <a:cs typeface="Montserrat"/>
              <a:sym typeface="Montserrat"/>
            </a:endParaRPr>
          </a:p>
        </p:txBody>
      </p:sp>
      <p:pic>
        <p:nvPicPr>
          <p:cNvPr id="1034" name="Google Shape;1034;p103"/>
          <p:cNvPicPr preferRelativeResize="0"/>
          <p:nvPr/>
        </p:nvPicPr>
        <p:blipFill rotWithShape="1">
          <a:blip r:embed="rId3">
            <a:alphaModFix/>
          </a:blip>
          <a:srcRect b="0" l="0" r="0" t="0"/>
          <a:stretch/>
        </p:blipFill>
        <p:spPr>
          <a:xfrm>
            <a:off x="1042711" y="749401"/>
            <a:ext cx="7058578" cy="3877800"/>
          </a:xfrm>
          <a:prstGeom prst="rect">
            <a:avLst/>
          </a:prstGeom>
          <a:noFill/>
          <a:ln cap="flat" cmpd="sng" w="19050">
            <a:solidFill>
              <a:schemeClr val="dk2"/>
            </a:solidFill>
            <a:prstDash val="solid"/>
            <a:round/>
            <a:headEnd len="sm" w="sm" type="none"/>
            <a:tailEnd len="sm" w="sm" type="none"/>
          </a:ln>
        </p:spPr>
      </p:pic>
      <p:sp>
        <p:nvSpPr>
          <p:cNvPr id="1035" name="Google Shape;1035;p103"/>
          <p:cNvSpPr txBox="1"/>
          <p:nvPr/>
        </p:nvSpPr>
        <p:spPr>
          <a:xfrm>
            <a:off x="5472275" y="4779600"/>
            <a:ext cx="3625200" cy="314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u="sng">
                <a:solidFill>
                  <a:srgbClr val="0000FF"/>
                </a:solidFill>
                <a:hlinkClick r:id="rId4">
                  <a:extLst>
                    <a:ext uri="{A12FA001-AC4F-418D-AE19-62706E023703}">
                      <ahyp:hlinkClr val="tx"/>
                    </a:ext>
                  </a:extLst>
                </a:hlinkClick>
              </a:rPr>
              <a:t>Image Source:http://jalammar.github.io/illustrated-transformer/</a:t>
            </a:r>
            <a:endParaRPr sz="1000">
              <a:solidFill>
                <a:srgbClr val="0000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Encoder/Decoder RNN Architecture with Attention</a:t>
            </a:r>
            <a:endParaRPr/>
          </a:p>
        </p:txBody>
      </p:sp>
      <p:pic>
        <p:nvPicPr>
          <p:cNvPr descr="4ekHBm2a6Y7.png" id="193" name="Google Shape;193;p32"/>
          <p:cNvPicPr preferRelativeResize="0"/>
          <p:nvPr/>
        </p:nvPicPr>
        <p:blipFill>
          <a:blip r:embed="rId3">
            <a:alphaModFix/>
          </a:blip>
          <a:stretch>
            <a:fillRect/>
          </a:stretch>
        </p:blipFill>
        <p:spPr>
          <a:xfrm>
            <a:off x="4830475" y="1222300"/>
            <a:ext cx="3127975" cy="2063499"/>
          </a:xfrm>
          <a:prstGeom prst="rect">
            <a:avLst/>
          </a:prstGeom>
          <a:noFill/>
          <a:ln>
            <a:noFill/>
          </a:ln>
        </p:spPr>
      </p:pic>
      <p:pic>
        <p:nvPicPr>
          <p:cNvPr id="194" name="Google Shape;194;p32"/>
          <p:cNvPicPr preferRelativeResize="0"/>
          <p:nvPr/>
        </p:nvPicPr>
        <p:blipFill>
          <a:blip r:embed="rId4">
            <a:alphaModFix/>
          </a:blip>
          <a:stretch>
            <a:fillRect/>
          </a:stretch>
        </p:blipFill>
        <p:spPr>
          <a:xfrm>
            <a:off x="204125" y="2293150"/>
            <a:ext cx="3904174" cy="1288200"/>
          </a:xfrm>
          <a:prstGeom prst="rect">
            <a:avLst/>
          </a:prstGeom>
          <a:noFill/>
          <a:ln>
            <a:noFill/>
          </a:ln>
        </p:spPr>
      </p:pic>
      <p:sp>
        <p:nvSpPr>
          <p:cNvPr id="195" name="Google Shape;195;p32"/>
          <p:cNvSpPr txBox="1"/>
          <p:nvPr/>
        </p:nvSpPr>
        <p:spPr>
          <a:xfrm>
            <a:off x="4762425" y="3478825"/>
            <a:ext cx="4667400" cy="12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Open Sans"/>
                <a:ea typeface="Open Sans"/>
                <a:cs typeface="Open Sans"/>
                <a:sym typeface="Open Sans"/>
              </a:rPr>
              <a:t>Note: </a:t>
            </a:r>
            <a:r>
              <a:rPr lang="en" sz="1300">
                <a:latin typeface="Open Sans"/>
                <a:ea typeface="Open Sans"/>
                <a:cs typeface="Open Sans"/>
                <a:sym typeface="Open Sans"/>
              </a:rPr>
              <a:t>there are multiple approaches to calculate attention scores. See for example </a:t>
            </a:r>
            <a:r>
              <a:rPr lang="en" sz="1300" u="sng">
                <a:solidFill>
                  <a:schemeClr val="hlink"/>
                </a:solidFill>
                <a:latin typeface="Open Sans"/>
                <a:ea typeface="Open Sans"/>
                <a:cs typeface="Open Sans"/>
                <a:sym typeface="Open Sans"/>
                <a:hlinkClick r:id="rId5"/>
              </a:rPr>
              <a:t>https://www-nlp.stanford.edu/pubs/emnlp15_attn.pdf</a:t>
            </a:r>
            <a:r>
              <a:rPr lang="en" sz="1300">
                <a:latin typeface="Open Sans"/>
                <a:ea typeface="Open Sans"/>
                <a:cs typeface="Open Sans"/>
                <a:sym typeface="Open Sans"/>
              </a:rPr>
              <a:t>:</a:t>
            </a:r>
            <a:endParaRPr sz="1300">
              <a:latin typeface="Open Sans"/>
              <a:ea typeface="Open Sans"/>
              <a:cs typeface="Open Sans"/>
              <a:sym typeface="Open Sans"/>
            </a:endParaRPr>
          </a:p>
        </p:txBody>
      </p:sp>
      <p:pic>
        <p:nvPicPr>
          <p:cNvPr id="196" name="Google Shape;196;p32"/>
          <p:cNvPicPr preferRelativeResize="0"/>
          <p:nvPr/>
        </p:nvPicPr>
        <p:blipFill>
          <a:blip r:embed="rId6">
            <a:alphaModFix/>
          </a:blip>
          <a:stretch>
            <a:fillRect/>
          </a:stretch>
        </p:blipFill>
        <p:spPr>
          <a:xfrm>
            <a:off x="5398233" y="4183050"/>
            <a:ext cx="2647392" cy="689425"/>
          </a:xfrm>
          <a:prstGeom prst="rect">
            <a:avLst/>
          </a:prstGeom>
          <a:noFill/>
          <a:ln>
            <a:noFill/>
          </a:ln>
        </p:spPr>
      </p:pic>
      <p:cxnSp>
        <p:nvCxnSpPr>
          <p:cNvPr id="197" name="Google Shape;197;p32"/>
          <p:cNvCxnSpPr/>
          <p:nvPr/>
        </p:nvCxnSpPr>
        <p:spPr>
          <a:xfrm flipH="1" rot="10800000">
            <a:off x="1945625" y="3073725"/>
            <a:ext cx="206700" cy="1190100"/>
          </a:xfrm>
          <a:prstGeom prst="straightConnector1">
            <a:avLst/>
          </a:prstGeom>
          <a:noFill/>
          <a:ln cap="flat" cmpd="sng" w="9525">
            <a:solidFill>
              <a:schemeClr val="dk2"/>
            </a:solidFill>
            <a:prstDash val="solid"/>
            <a:round/>
            <a:headEnd len="med" w="med" type="none"/>
            <a:tailEnd len="med" w="med" type="triangle"/>
          </a:ln>
        </p:spPr>
      </p:cxnSp>
      <p:sp>
        <p:nvSpPr>
          <p:cNvPr id="198" name="Google Shape;198;p32"/>
          <p:cNvSpPr txBox="1"/>
          <p:nvPr/>
        </p:nvSpPr>
        <p:spPr>
          <a:xfrm>
            <a:off x="914478" y="4305175"/>
            <a:ext cx="2059500" cy="567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pen Sans"/>
                <a:ea typeface="Open Sans"/>
                <a:cs typeface="Open Sans"/>
                <a:sym typeface="Open Sans"/>
              </a:rPr>
              <a:t>Final Encoder RNN output initializes Decoder RNN</a:t>
            </a:r>
            <a:endParaRPr sz="1200">
              <a:latin typeface="Open Sans"/>
              <a:ea typeface="Open Sans"/>
              <a:cs typeface="Open Sans"/>
              <a:sym typeface="Open Sans"/>
            </a:endParaRPr>
          </a:p>
        </p:txBody>
      </p:sp>
      <p:cxnSp>
        <p:nvCxnSpPr>
          <p:cNvPr id="199" name="Google Shape;199;p32"/>
          <p:cNvCxnSpPr>
            <a:stCxn id="200" idx="2"/>
          </p:cNvCxnSpPr>
          <p:nvPr/>
        </p:nvCxnSpPr>
        <p:spPr>
          <a:xfrm flipH="1">
            <a:off x="1786750" y="1946575"/>
            <a:ext cx="371100" cy="620100"/>
          </a:xfrm>
          <a:prstGeom prst="straightConnector1">
            <a:avLst/>
          </a:prstGeom>
          <a:noFill/>
          <a:ln cap="flat" cmpd="sng" w="9525">
            <a:solidFill>
              <a:schemeClr val="dk2"/>
            </a:solidFill>
            <a:prstDash val="solid"/>
            <a:round/>
            <a:headEnd len="med" w="med" type="none"/>
            <a:tailEnd len="med" w="med" type="triangle"/>
          </a:ln>
        </p:spPr>
      </p:cxnSp>
      <p:sp>
        <p:nvSpPr>
          <p:cNvPr id="200" name="Google Shape;200;p32"/>
          <p:cNvSpPr txBox="1"/>
          <p:nvPr/>
        </p:nvSpPr>
        <p:spPr>
          <a:xfrm>
            <a:off x="652000" y="1257175"/>
            <a:ext cx="3011700" cy="689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pen Sans"/>
                <a:ea typeface="Open Sans"/>
                <a:cs typeface="Open Sans"/>
                <a:sym typeface="Open Sans"/>
              </a:rPr>
              <a:t>Attention mechanism calculates ‘context vector’ for each decoding step, ‘attending’ to all encoder outputs</a:t>
            </a:r>
            <a:endParaRPr sz="1200">
              <a:latin typeface="Open Sans"/>
              <a:ea typeface="Open Sans"/>
              <a:cs typeface="Open Sans"/>
              <a:sym typeface="Open Sans"/>
            </a:endParaRPr>
          </a:p>
        </p:txBody>
      </p:sp>
      <p:sp>
        <p:nvSpPr>
          <p:cNvPr id="201" name="Google Shape;201;p32"/>
          <p:cNvSpPr/>
          <p:nvPr/>
        </p:nvSpPr>
        <p:spPr>
          <a:xfrm>
            <a:off x="4231575" y="2621125"/>
            <a:ext cx="904765" cy="1897349"/>
          </a:xfrm>
          <a:custGeom>
            <a:rect b="b" l="l" r="r" t="t"/>
            <a:pathLst>
              <a:path extrusionOk="0" h="77625" w="33084">
                <a:moveTo>
                  <a:pt x="33084" y="77625"/>
                </a:moveTo>
                <a:cubicBezTo>
                  <a:pt x="29592" y="76652"/>
                  <a:pt x="17570" y="76480"/>
                  <a:pt x="12132" y="71786"/>
                </a:cubicBezTo>
                <a:cubicBezTo>
                  <a:pt x="6694" y="67092"/>
                  <a:pt x="1885" y="57360"/>
                  <a:pt x="454" y="49460"/>
                </a:cubicBezTo>
                <a:cubicBezTo>
                  <a:pt x="-977" y="41560"/>
                  <a:pt x="1770" y="31371"/>
                  <a:pt x="3545" y="24387"/>
                </a:cubicBezTo>
                <a:cubicBezTo>
                  <a:pt x="5320" y="17403"/>
                  <a:pt x="8526" y="11449"/>
                  <a:pt x="11102" y="7556"/>
                </a:cubicBezTo>
                <a:cubicBezTo>
                  <a:pt x="13678" y="3663"/>
                  <a:pt x="16139" y="2289"/>
                  <a:pt x="19001" y="1030"/>
                </a:cubicBezTo>
                <a:cubicBezTo>
                  <a:pt x="21863" y="-229"/>
                  <a:pt x="26729" y="172"/>
                  <a:pt x="28275" y="0"/>
                </a:cubicBezTo>
              </a:path>
            </a:pathLst>
          </a:custGeom>
          <a:noFill/>
          <a:ln cap="flat" cmpd="sng" w="19050">
            <a:solidFill>
              <a:srgbClr val="FF0000"/>
            </a:solidFill>
            <a:prstDash val="solid"/>
            <a:round/>
            <a:headEnd len="med" w="med" type="none"/>
            <a:tailEnd len="med" w="med" type="triangle"/>
          </a:ln>
        </p:spPr>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1039" name="Shape 1039"/>
        <p:cNvGrpSpPr/>
        <p:nvPr/>
      </p:nvGrpSpPr>
      <p:grpSpPr>
        <a:xfrm>
          <a:off x="0" y="0"/>
          <a:ext cx="0" cy="0"/>
          <a:chOff x="0" y="0"/>
          <a:chExt cx="0" cy="0"/>
        </a:xfrm>
      </p:grpSpPr>
      <p:sp>
        <p:nvSpPr>
          <p:cNvPr id="1040" name="Google Shape;1040;p104"/>
          <p:cNvSpPr txBox="1"/>
          <p:nvPr>
            <p:ph type="title"/>
          </p:nvPr>
        </p:nvSpPr>
        <p:spPr>
          <a:xfrm>
            <a:off x="0" y="1"/>
            <a:ext cx="8229600" cy="59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Montserrat"/>
                <a:ea typeface="Montserrat"/>
                <a:cs typeface="Montserrat"/>
                <a:sym typeface="Montserrat"/>
              </a:rPr>
              <a:t>Open AI’s GPT-1</a:t>
            </a:r>
            <a:endParaRPr b="1" sz="2400">
              <a:latin typeface="Montserrat"/>
              <a:ea typeface="Montserrat"/>
              <a:cs typeface="Montserrat"/>
              <a:sym typeface="Montserrat"/>
            </a:endParaRPr>
          </a:p>
        </p:txBody>
      </p:sp>
      <p:sp>
        <p:nvSpPr>
          <p:cNvPr id="1041" name="Google Shape;1041;p104"/>
          <p:cNvSpPr txBox="1"/>
          <p:nvPr/>
        </p:nvSpPr>
        <p:spPr>
          <a:xfrm>
            <a:off x="6043400" y="4779600"/>
            <a:ext cx="3130200" cy="314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u="sng">
                <a:solidFill>
                  <a:srgbClr val="0000FF"/>
                </a:solidFill>
                <a:hlinkClick r:id="rId3">
                  <a:extLst>
                    <a:ext uri="{A12FA001-AC4F-418D-AE19-62706E023703}">
                      <ahyp:hlinkClr val="tx"/>
                    </a:ext>
                  </a:extLst>
                </a:hlinkClick>
              </a:rPr>
              <a:t>Image Source: jalammer.github.io/illustrated-bert</a:t>
            </a:r>
            <a:endParaRPr sz="1000">
              <a:solidFill>
                <a:srgbClr val="0000FF"/>
              </a:solidFill>
            </a:endParaRPr>
          </a:p>
        </p:txBody>
      </p:sp>
      <p:pic>
        <p:nvPicPr>
          <p:cNvPr id="1042" name="Google Shape;1042;p104"/>
          <p:cNvPicPr preferRelativeResize="0"/>
          <p:nvPr/>
        </p:nvPicPr>
        <p:blipFill rotWithShape="1">
          <a:blip r:embed="rId4">
            <a:alphaModFix/>
          </a:blip>
          <a:srcRect b="0" l="22742" r="20458" t="0"/>
          <a:stretch/>
        </p:blipFill>
        <p:spPr>
          <a:xfrm>
            <a:off x="860251" y="673200"/>
            <a:ext cx="3130200" cy="3877800"/>
          </a:xfrm>
          <a:prstGeom prst="rect">
            <a:avLst/>
          </a:prstGeom>
          <a:noFill/>
          <a:ln cap="flat" cmpd="sng" w="19050">
            <a:solidFill>
              <a:schemeClr val="dk2"/>
            </a:solidFill>
            <a:prstDash val="solid"/>
            <a:round/>
            <a:headEnd len="sm" w="sm" type="none"/>
            <a:tailEnd len="sm" w="sm" type="none"/>
          </a:ln>
        </p:spPr>
      </p:pic>
      <p:sp>
        <p:nvSpPr>
          <p:cNvPr id="1043" name="Google Shape;1043;p104"/>
          <p:cNvSpPr txBox="1"/>
          <p:nvPr>
            <p:ph idx="1" type="body"/>
          </p:nvPr>
        </p:nvSpPr>
        <p:spPr>
          <a:xfrm>
            <a:off x="4582950" y="708900"/>
            <a:ext cx="4332600" cy="3827400"/>
          </a:xfrm>
          <a:prstGeom prst="rect">
            <a:avLst/>
          </a:prstGeom>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Courier New"/>
              <a:buChar char="●"/>
            </a:pPr>
            <a:r>
              <a:rPr lang="en">
                <a:solidFill>
                  <a:srgbClr val="000000"/>
                </a:solidFill>
                <a:latin typeface="Montserrat"/>
                <a:ea typeface="Montserrat"/>
                <a:cs typeface="Montserrat"/>
                <a:sym typeface="Montserrat"/>
              </a:rPr>
              <a:t>GPT-1 uses the decoder side </a:t>
            </a:r>
            <a:endParaRPr>
              <a:solidFill>
                <a:srgbClr val="000000"/>
              </a:solidFill>
              <a:latin typeface="Montserrat"/>
              <a:ea typeface="Montserrat"/>
              <a:cs typeface="Montserrat"/>
              <a:sym typeface="Montserrat"/>
            </a:endParaRPr>
          </a:p>
          <a:p>
            <a:pPr indent="-342900" lvl="0" marL="457200" marR="0" rtl="0" algn="l">
              <a:lnSpc>
                <a:spcPct val="100000"/>
              </a:lnSpc>
              <a:spcBef>
                <a:spcPts val="0"/>
              </a:spcBef>
              <a:spcAft>
                <a:spcPts val="0"/>
              </a:spcAft>
              <a:buClr>
                <a:srgbClr val="000000"/>
              </a:buClr>
              <a:buSzPts val="1800"/>
              <a:buFont typeface="Courier New"/>
              <a:buChar char="●"/>
            </a:pPr>
            <a:r>
              <a:rPr lang="en">
                <a:solidFill>
                  <a:srgbClr val="000000"/>
                </a:solidFill>
                <a:latin typeface="Montserrat"/>
                <a:ea typeface="Montserrat"/>
                <a:cs typeface="Montserrat"/>
                <a:sym typeface="Montserrat"/>
              </a:rPr>
              <a:t>12 stacked decoders with masked “next words” and using MHA self-attention</a:t>
            </a:r>
            <a:endParaRPr>
              <a:latin typeface="Montserrat"/>
              <a:ea typeface="Montserrat"/>
              <a:cs typeface="Montserrat"/>
              <a:sym typeface="Montserrat"/>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1047" name="Shape 1047"/>
        <p:cNvGrpSpPr/>
        <p:nvPr/>
      </p:nvGrpSpPr>
      <p:grpSpPr>
        <a:xfrm>
          <a:off x="0" y="0"/>
          <a:ext cx="0" cy="0"/>
          <a:chOff x="0" y="0"/>
          <a:chExt cx="0" cy="0"/>
        </a:xfrm>
      </p:grpSpPr>
      <p:sp>
        <p:nvSpPr>
          <p:cNvPr id="1048" name="Google Shape;1048;p105"/>
          <p:cNvSpPr txBox="1"/>
          <p:nvPr>
            <p:ph type="title"/>
          </p:nvPr>
        </p:nvSpPr>
        <p:spPr>
          <a:xfrm>
            <a:off x="0" y="1"/>
            <a:ext cx="8229600" cy="59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Montserrat"/>
                <a:ea typeface="Montserrat"/>
                <a:cs typeface="Montserrat"/>
                <a:sym typeface="Montserrat"/>
              </a:rPr>
              <a:t>Open AI’s GPT-1</a:t>
            </a:r>
            <a:endParaRPr b="1" sz="2400">
              <a:latin typeface="Montserrat"/>
              <a:ea typeface="Montserrat"/>
              <a:cs typeface="Montserrat"/>
              <a:sym typeface="Montserrat"/>
            </a:endParaRPr>
          </a:p>
        </p:txBody>
      </p:sp>
      <p:pic>
        <p:nvPicPr>
          <p:cNvPr id="1049" name="Google Shape;1049;p105"/>
          <p:cNvPicPr preferRelativeResize="0"/>
          <p:nvPr/>
        </p:nvPicPr>
        <p:blipFill rotWithShape="1">
          <a:blip r:embed="rId3">
            <a:alphaModFix/>
          </a:blip>
          <a:srcRect b="0" l="22742" r="20458" t="0"/>
          <a:stretch/>
        </p:blipFill>
        <p:spPr>
          <a:xfrm>
            <a:off x="860251" y="673200"/>
            <a:ext cx="3130200" cy="3877800"/>
          </a:xfrm>
          <a:prstGeom prst="rect">
            <a:avLst/>
          </a:prstGeom>
          <a:noFill/>
          <a:ln cap="flat" cmpd="sng" w="19050">
            <a:solidFill>
              <a:schemeClr val="dk2"/>
            </a:solidFill>
            <a:prstDash val="solid"/>
            <a:round/>
            <a:headEnd len="sm" w="sm" type="none"/>
            <a:tailEnd len="sm" w="sm" type="none"/>
          </a:ln>
        </p:spPr>
      </p:pic>
      <p:pic>
        <p:nvPicPr>
          <p:cNvPr id="1050" name="Google Shape;1050;p105"/>
          <p:cNvPicPr preferRelativeResize="0"/>
          <p:nvPr/>
        </p:nvPicPr>
        <p:blipFill rotWithShape="1">
          <a:blip r:embed="rId4">
            <a:alphaModFix/>
          </a:blip>
          <a:srcRect b="0" l="54975" r="0" t="0"/>
          <a:stretch/>
        </p:blipFill>
        <p:spPr>
          <a:xfrm>
            <a:off x="5216320" y="673200"/>
            <a:ext cx="3072849" cy="3877801"/>
          </a:xfrm>
          <a:prstGeom prst="rect">
            <a:avLst/>
          </a:prstGeom>
          <a:noFill/>
          <a:ln cap="flat" cmpd="sng" w="19050">
            <a:solidFill>
              <a:schemeClr val="dk2"/>
            </a:solidFill>
            <a:prstDash val="solid"/>
            <a:round/>
            <a:headEnd len="sm" w="sm" type="none"/>
            <a:tailEnd len="sm" w="sm" type="none"/>
          </a:ln>
        </p:spPr>
      </p:pic>
      <p:cxnSp>
        <p:nvCxnSpPr>
          <p:cNvPr id="1051" name="Google Shape;1051;p105"/>
          <p:cNvCxnSpPr/>
          <p:nvPr/>
        </p:nvCxnSpPr>
        <p:spPr>
          <a:xfrm>
            <a:off x="3374425" y="3731700"/>
            <a:ext cx="1905600" cy="171900"/>
          </a:xfrm>
          <a:prstGeom prst="straightConnector1">
            <a:avLst/>
          </a:prstGeom>
          <a:noFill/>
          <a:ln cap="flat" cmpd="sng" w="28575">
            <a:solidFill>
              <a:srgbClr val="D5A6BD"/>
            </a:solidFill>
            <a:prstDash val="solid"/>
            <a:round/>
            <a:headEnd len="med" w="med" type="none"/>
            <a:tailEnd len="med" w="med" type="none"/>
          </a:ln>
        </p:spPr>
      </p:cxnSp>
      <p:cxnSp>
        <p:nvCxnSpPr>
          <p:cNvPr id="1052" name="Google Shape;1052;p105"/>
          <p:cNvCxnSpPr/>
          <p:nvPr/>
        </p:nvCxnSpPr>
        <p:spPr>
          <a:xfrm flipH="1" rot="10800000">
            <a:off x="3361175" y="1793000"/>
            <a:ext cx="1899000" cy="1660800"/>
          </a:xfrm>
          <a:prstGeom prst="straightConnector1">
            <a:avLst/>
          </a:prstGeom>
          <a:noFill/>
          <a:ln cap="flat" cmpd="sng" w="28575">
            <a:solidFill>
              <a:srgbClr val="D5A6BD"/>
            </a:solidFill>
            <a:prstDash val="solid"/>
            <a:round/>
            <a:headEnd len="med" w="med" type="none"/>
            <a:tailEnd len="med" w="med" type="none"/>
          </a:ln>
        </p:spPr>
      </p:cxnSp>
      <p:sp>
        <p:nvSpPr>
          <p:cNvPr id="1053" name="Google Shape;1053;p105"/>
          <p:cNvSpPr txBox="1"/>
          <p:nvPr/>
        </p:nvSpPr>
        <p:spPr>
          <a:xfrm>
            <a:off x="6043400" y="4779600"/>
            <a:ext cx="3130200" cy="314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u="sng">
                <a:solidFill>
                  <a:srgbClr val="0000FF"/>
                </a:solidFill>
                <a:hlinkClick r:id="rId5">
                  <a:extLst>
                    <a:ext uri="{A12FA001-AC4F-418D-AE19-62706E023703}">
                      <ahyp:hlinkClr val="tx"/>
                    </a:ext>
                  </a:extLst>
                </a:hlinkClick>
              </a:rPr>
              <a:t>Image Source: jalammer.github.io/illustrated-bert</a:t>
            </a:r>
            <a:endParaRPr sz="1000">
              <a:solidFill>
                <a:srgbClr val="0000FF"/>
              </a:solidFill>
            </a:endParaRPr>
          </a:p>
        </p:txBody>
      </p:sp>
      <p:cxnSp>
        <p:nvCxnSpPr>
          <p:cNvPr id="1054" name="Google Shape;1054;p105"/>
          <p:cNvCxnSpPr/>
          <p:nvPr/>
        </p:nvCxnSpPr>
        <p:spPr>
          <a:xfrm>
            <a:off x="3374425" y="3731700"/>
            <a:ext cx="1905600" cy="171900"/>
          </a:xfrm>
          <a:prstGeom prst="straightConnector1">
            <a:avLst/>
          </a:prstGeom>
          <a:noFill/>
          <a:ln cap="flat" cmpd="sng" w="28575">
            <a:solidFill>
              <a:srgbClr val="9900FF"/>
            </a:solidFill>
            <a:prstDash val="dot"/>
            <a:round/>
            <a:headEnd len="med" w="med" type="none"/>
            <a:tailEnd len="med" w="med" type="none"/>
          </a:ln>
        </p:spPr>
      </p:cxnSp>
      <p:cxnSp>
        <p:nvCxnSpPr>
          <p:cNvPr id="1055" name="Google Shape;1055;p105"/>
          <p:cNvCxnSpPr/>
          <p:nvPr/>
        </p:nvCxnSpPr>
        <p:spPr>
          <a:xfrm flipH="1" rot="10800000">
            <a:off x="3361175" y="1793000"/>
            <a:ext cx="1899000" cy="1660800"/>
          </a:xfrm>
          <a:prstGeom prst="straightConnector1">
            <a:avLst/>
          </a:prstGeom>
          <a:noFill/>
          <a:ln cap="flat" cmpd="sng" w="28575">
            <a:solidFill>
              <a:srgbClr val="9900FF"/>
            </a:solidFill>
            <a:prstDash val="dot"/>
            <a:round/>
            <a:headEnd len="med" w="med" type="none"/>
            <a:tailEnd len="med" w="med" type="none"/>
          </a:ln>
        </p:spPr>
      </p:cxn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1059" name="Shape 1059"/>
        <p:cNvGrpSpPr/>
        <p:nvPr/>
      </p:nvGrpSpPr>
      <p:grpSpPr>
        <a:xfrm>
          <a:off x="0" y="0"/>
          <a:ext cx="0" cy="0"/>
          <a:chOff x="0" y="0"/>
          <a:chExt cx="0" cy="0"/>
        </a:xfrm>
      </p:grpSpPr>
      <p:sp>
        <p:nvSpPr>
          <p:cNvPr id="1060" name="Google Shape;1060;p106"/>
          <p:cNvSpPr txBox="1"/>
          <p:nvPr>
            <p:ph type="title"/>
          </p:nvPr>
        </p:nvSpPr>
        <p:spPr>
          <a:xfrm>
            <a:off x="0" y="1"/>
            <a:ext cx="8229600" cy="59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Montserrat"/>
                <a:ea typeface="Montserrat"/>
                <a:cs typeface="Montserrat"/>
                <a:sym typeface="Montserrat"/>
              </a:rPr>
              <a:t>Open AI’s GPT-1</a:t>
            </a:r>
            <a:endParaRPr b="1" sz="2400">
              <a:latin typeface="Montserrat"/>
              <a:ea typeface="Montserrat"/>
              <a:cs typeface="Montserrat"/>
              <a:sym typeface="Montserrat"/>
            </a:endParaRPr>
          </a:p>
        </p:txBody>
      </p:sp>
      <p:pic>
        <p:nvPicPr>
          <p:cNvPr id="1061" name="Google Shape;1061;p106"/>
          <p:cNvPicPr preferRelativeResize="0"/>
          <p:nvPr/>
        </p:nvPicPr>
        <p:blipFill rotWithShape="1">
          <a:blip r:embed="rId3">
            <a:alphaModFix/>
          </a:blip>
          <a:srcRect b="0" l="22742" r="20458" t="0"/>
          <a:stretch/>
        </p:blipFill>
        <p:spPr>
          <a:xfrm>
            <a:off x="860251" y="673200"/>
            <a:ext cx="3130200" cy="3877800"/>
          </a:xfrm>
          <a:prstGeom prst="rect">
            <a:avLst/>
          </a:prstGeom>
          <a:noFill/>
          <a:ln cap="flat" cmpd="sng" w="19050">
            <a:solidFill>
              <a:schemeClr val="dk2"/>
            </a:solidFill>
            <a:prstDash val="solid"/>
            <a:round/>
            <a:headEnd len="sm" w="sm" type="none"/>
            <a:tailEnd len="sm" w="sm" type="none"/>
          </a:ln>
        </p:spPr>
      </p:pic>
      <p:pic>
        <p:nvPicPr>
          <p:cNvPr id="1062" name="Google Shape;1062;p106"/>
          <p:cNvPicPr preferRelativeResize="0"/>
          <p:nvPr/>
        </p:nvPicPr>
        <p:blipFill rotWithShape="1">
          <a:blip r:embed="rId4">
            <a:alphaModFix/>
          </a:blip>
          <a:srcRect b="0" l="54975" r="0" t="0"/>
          <a:stretch/>
        </p:blipFill>
        <p:spPr>
          <a:xfrm>
            <a:off x="5216320" y="673200"/>
            <a:ext cx="3072849" cy="3877801"/>
          </a:xfrm>
          <a:prstGeom prst="rect">
            <a:avLst/>
          </a:prstGeom>
          <a:noFill/>
          <a:ln cap="flat" cmpd="sng" w="19050">
            <a:solidFill>
              <a:schemeClr val="dk2"/>
            </a:solidFill>
            <a:prstDash val="solid"/>
            <a:round/>
            <a:headEnd len="sm" w="sm" type="none"/>
            <a:tailEnd len="sm" w="sm" type="none"/>
          </a:ln>
        </p:spPr>
      </p:pic>
      <p:sp>
        <p:nvSpPr>
          <p:cNvPr id="1063" name="Google Shape;1063;p106"/>
          <p:cNvSpPr txBox="1"/>
          <p:nvPr/>
        </p:nvSpPr>
        <p:spPr>
          <a:xfrm>
            <a:off x="6043400" y="4779600"/>
            <a:ext cx="3130200" cy="314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u="sng">
                <a:solidFill>
                  <a:srgbClr val="0000FF"/>
                </a:solidFill>
                <a:hlinkClick r:id="rId5">
                  <a:extLst>
                    <a:ext uri="{A12FA001-AC4F-418D-AE19-62706E023703}">
                      <ahyp:hlinkClr val="tx"/>
                    </a:ext>
                  </a:extLst>
                </a:hlinkClick>
              </a:rPr>
              <a:t>Image Source: jalammer.github.io/illustrated-bert</a:t>
            </a:r>
            <a:endParaRPr sz="1000">
              <a:solidFill>
                <a:srgbClr val="0000FF"/>
              </a:solidFill>
            </a:endParaRPr>
          </a:p>
        </p:txBody>
      </p:sp>
      <p:sp>
        <p:nvSpPr>
          <p:cNvPr id="1064" name="Google Shape;1064;p106"/>
          <p:cNvSpPr/>
          <p:nvPr/>
        </p:nvSpPr>
        <p:spPr>
          <a:xfrm>
            <a:off x="5094700" y="1372825"/>
            <a:ext cx="549300" cy="456600"/>
          </a:xfrm>
          <a:prstGeom prst="dodecagon">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06"/>
          <p:cNvSpPr/>
          <p:nvPr/>
        </p:nvSpPr>
        <p:spPr>
          <a:xfrm>
            <a:off x="5094700" y="2744425"/>
            <a:ext cx="549300" cy="456600"/>
          </a:xfrm>
          <a:prstGeom prst="dodecagon">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6" name="Google Shape;1066;p106"/>
          <p:cNvCxnSpPr/>
          <p:nvPr/>
        </p:nvCxnSpPr>
        <p:spPr>
          <a:xfrm>
            <a:off x="3374425" y="3731700"/>
            <a:ext cx="1905600" cy="171900"/>
          </a:xfrm>
          <a:prstGeom prst="straightConnector1">
            <a:avLst/>
          </a:prstGeom>
          <a:noFill/>
          <a:ln cap="flat" cmpd="sng" w="28575">
            <a:solidFill>
              <a:srgbClr val="D5A6BD"/>
            </a:solidFill>
            <a:prstDash val="solid"/>
            <a:round/>
            <a:headEnd len="med" w="med" type="none"/>
            <a:tailEnd len="med" w="med" type="none"/>
          </a:ln>
        </p:spPr>
      </p:cxnSp>
      <p:cxnSp>
        <p:nvCxnSpPr>
          <p:cNvPr id="1067" name="Google Shape;1067;p106"/>
          <p:cNvCxnSpPr/>
          <p:nvPr/>
        </p:nvCxnSpPr>
        <p:spPr>
          <a:xfrm flipH="1" rot="10800000">
            <a:off x="3361175" y="1793000"/>
            <a:ext cx="1899000" cy="1660800"/>
          </a:xfrm>
          <a:prstGeom prst="straightConnector1">
            <a:avLst/>
          </a:prstGeom>
          <a:noFill/>
          <a:ln cap="flat" cmpd="sng" w="28575">
            <a:solidFill>
              <a:srgbClr val="D5A6BD"/>
            </a:solidFill>
            <a:prstDash val="solid"/>
            <a:round/>
            <a:headEnd len="med" w="med" type="none"/>
            <a:tailEnd len="med" w="med" type="none"/>
          </a:ln>
        </p:spPr>
      </p:cxnSp>
      <p:cxnSp>
        <p:nvCxnSpPr>
          <p:cNvPr id="1068" name="Google Shape;1068;p106"/>
          <p:cNvCxnSpPr/>
          <p:nvPr/>
        </p:nvCxnSpPr>
        <p:spPr>
          <a:xfrm>
            <a:off x="3374425" y="3731700"/>
            <a:ext cx="1905600" cy="171900"/>
          </a:xfrm>
          <a:prstGeom prst="straightConnector1">
            <a:avLst/>
          </a:prstGeom>
          <a:noFill/>
          <a:ln cap="flat" cmpd="sng" w="28575">
            <a:solidFill>
              <a:srgbClr val="9900FF"/>
            </a:solidFill>
            <a:prstDash val="dot"/>
            <a:round/>
            <a:headEnd len="med" w="med" type="none"/>
            <a:tailEnd len="med" w="med" type="none"/>
          </a:ln>
        </p:spPr>
      </p:cxnSp>
      <p:cxnSp>
        <p:nvCxnSpPr>
          <p:cNvPr id="1069" name="Google Shape;1069;p106"/>
          <p:cNvCxnSpPr/>
          <p:nvPr/>
        </p:nvCxnSpPr>
        <p:spPr>
          <a:xfrm flipH="1" rot="10800000">
            <a:off x="3361175" y="1793000"/>
            <a:ext cx="1899000" cy="1660800"/>
          </a:xfrm>
          <a:prstGeom prst="straightConnector1">
            <a:avLst/>
          </a:prstGeom>
          <a:noFill/>
          <a:ln cap="flat" cmpd="sng" w="28575">
            <a:solidFill>
              <a:srgbClr val="9900FF"/>
            </a:solidFill>
            <a:prstDash val="dot"/>
            <a:round/>
            <a:headEnd len="med" w="med" type="none"/>
            <a:tailEnd len="med" w="med" type="none"/>
          </a:ln>
        </p:spPr>
      </p:cxn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1073" name="Shape 1073"/>
        <p:cNvGrpSpPr/>
        <p:nvPr/>
      </p:nvGrpSpPr>
      <p:grpSpPr>
        <a:xfrm>
          <a:off x="0" y="0"/>
          <a:ext cx="0" cy="0"/>
          <a:chOff x="0" y="0"/>
          <a:chExt cx="0" cy="0"/>
        </a:xfrm>
      </p:grpSpPr>
      <p:sp>
        <p:nvSpPr>
          <p:cNvPr id="1074" name="Google Shape;1074;p107"/>
          <p:cNvSpPr txBox="1"/>
          <p:nvPr>
            <p:ph type="title"/>
          </p:nvPr>
        </p:nvSpPr>
        <p:spPr>
          <a:xfrm>
            <a:off x="0" y="1"/>
            <a:ext cx="8229600" cy="59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Montserrat"/>
                <a:ea typeface="Montserrat"/>
                <a:cs typeface="Montserrat"/>
                <a:sym typeface="Montserrat"/>
              </a:rPr>
              <a:t>Open AI’s GPT-1</a:t>
            </a:r>
            <a:endParaRPr b="1" sz="2400">
              <a:latin typeface="Montserrat"/>
              <a:ea typeface="Montserrat"/>
              <a:cs typeface="Montserrat"/>
              <a:sym typeface="Montserrat"/>
            </a:endParaRPr>
          </a:p>
        </p:txBody>
      </p:sp>
      <p:pic>
        <p:nvPicPr>
          <p:cNvPr id="1075" name="Google Shape;1075;p107"/>
          <p:cNvPicPr preferRelativeResize="0"/>
          <p:nvPr/>
        </p:nvPicPr>
        <p:blipFill rotWithShape="1">
          <a:blip r:embed="rId3">
            <a:alphaModFix/>
          </a:blip>
          <a:srcRect b="0" l="22742" r="20458" t="0"/>
          <a:stretch/>
        </p:blipFill>
        <p:spPr>
          <a:xfrm>
            <a:off x="860251" y="673200"/>
            <a:ext cx="3130200" cy="3877800"/>
          </a:xfrm>
          <a:prstGeom prst="rect">
            <a:avLst/>
          </a:prstGeom>
          <a:noFill/>
          <a:ln cap="flat" cmpd="sng" w="19050">
            <a:solidFill>
              <a:schemeClr val="dk2"/>
            </a:solidFill>
            <a:prstDash val="solid"/>
            <a:round/>
            <a:headEnd len="sm" w="sm" type="none"/>
            <a:tailEnd len="sm" w="sm" type="none"/>
          </a:ln>
        </p:spPr>
      </p:pic>
      <p:sp>
        <p:nvSpPr>
          <p:cNvPr id="1076" name="Google Shape;1076;p107"/>
          <p:cNvSpPr txBox="1"/>
          <p:nvPr/>
        </p:nvSpPr>
        <p:spPr>
          <a:xfrm>
            <a:off x="6043400" y="4779600"/>
            <a:ext cx="3130200" cy="314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u="sng">
                <a:solidFill>
                  <a:srgbClr val="0000FF"/>
                </a:solidFill>
                <a:hlinkClick r:id="rId4">
                  <a:extLst>
                    <a:ext uri="{A12FA001-AC4F-418D-AE19-62706E023703}">
                      <ahyp:hlinkClr val="tx"/>
                    </a:ext>
                  </a:extLst>
                </a:hlinkClick>
              </a:rPr>
              <a:t>Image Source: jalammer.github.io/illustrated-bert</a:t>
            </a:r>
            <a:endParaRPr sz="1000">
              <a:solidFill>
                <a:srgbClr val="0000FF"/>
              </a:solidFill>
            </a:endParaRPr>
          </a:p>
        </p:txBody>
      </p:sp>
      <p:grpSp>
        <p:nvGrpSpPr>
          <p:cNvPr id="1077" name="Google Shape;1077;p107"/>
          <p:cNvGrpSpPr/>
          <p:nvPr/>
        </p:nvGrpSpPr>
        <p:grpSpPr>
          <a:xfrm>
            <a:off x="5216320" y="673200"/>
            <a:ext cx="3072849" cy="3877801"/>
            <a:chOff x="5216320" y="673200"/>
            <a:chExt cx="3072849" cy="3877801"/>
          </a:xfrm>
        </p:grpSpPr>
        <p:pic>
          <p:nvPicPr>
            <p:cNvPr id="1078" name="Google Shape;1078;p107"/>
            <p:cNvPicPr preferRelativeResize="0"/>
            <p:nvPr/>
          </p:nvPicPr>
          <p:blipFill rotWithShape="1">
            <a:blip r:embed="rId5">
              <a:alphaModFix/>
            </a:blip>
            <a:srcRect b="0" l="54975" r="0" t="0"/>
            <a:stretch/>
          </p:blipFill>
          <p:spPr>
            <a:xfrm>
              <a:off x="5216320" y="673200"/>
              <a:ext cx="3072849" cy="3877801"/>
            </a:xfrm>
            <a:prstGeom prst="rect">
              <a:avLst/>
            </a:prstGeom>
            <a:noFill/>
            <a:ln cap="flat" cmpd="sng" w="19050">
              <a:solidFill>
                <a:schemeClr val="dk2"/>
              </a:solidFill>
              <a:prstDash val="solid"/>
              <a:round/>
              <a:headEnd len="sm" w="sm" type="none"/>
              <a:tailEnd len="sm" w="sm" type="none"/>
            </a:ln>
          </p:spPr>
        </p:pic>
        <p:sp>
          <p:nvSpPr>
            <p:cNvPr id="1079" name="Google Shape;1079;p107"/>
            <p:cNvSpPr/>
            <p:nvPr/>
          </p:nvSpPr>
          <p:spPr>
            <a:xfrm>
              <a:off x="5280025" y="2503150"/>
              <a:ext cx="2863500" cy="654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0" name="Google Shape;1080;p107"/>
            <p:cNvCxnSpPr/>
            <p:nvPr/>
          </p:nvCxnSpPr>
          <p:spPr>
            <a:xfrm flipH="1">
              <a:off x="7527325" y="2498650"/>
              <a:ext cx="600" cy="663900"/>
            </a:xfrm>
            <a:prstGeom prst="straightConnector1">
              <a:avLst/>
            </a:prstGeom>
            <a:noFill/>
            <a:ln cap="flat" cmpd="sng" w="19050">
              <a:solidFill>
                <a:schemeClr val="dk2"/>
              </a:solidFill>
              <a:prstDash val="solid"/>
              <a:round/>
              <a:headEnd len="med" w="med" type="none"/>
              <a:tailEnd len="med" w="med" type="none"/>
            </a:ln>
          </p:spPr>
        </p:cxnSp>
        <p:cxnSp>
          <p:nvCxnSpPr>
            <p:cNvPr id="1081" name="Google Shape;1081;p107"/>
            <p:cNvCxnSpPr/>
            <p:nvPr/>
          </p:nvCxnSpPr>
          <p:spPr>
            <a:xfrm flipH="1">
              <a:off x="6074775" y="2503150"/>
              <a:ext cx="600" cy="663900"/>
            </a:xfrm>
            <a:prstGeom prst="straightConnector1">
              <a:avLst/>
            </a:prstGeom>
            <a:noFill/>
            <a:ln cap="flat" cmpd="sng" w="19050">
              <a:solidFill>
                <a:schemeClr val="dk2"/>
              </a:solidFill>
              <a:prstDash val="solid"/>
              <a:round/>
              <a:headEnd len="med" w="med" type="none"/>
              <a:tailEnd len="med" w="med" type="none"/>
            </a:ln>
          </p:spPr>
        </p:cxnSp>
        <p:sp>
          <p:nvSpPr>
            <p:cNvPr id="1082" name="Google Shape;1082;p107"/>
            <p:cNvSpPr/>
            <p:nvPr/>
          </p:nvSpPr>
          <p:spPr>
            <a:xfrm>
              <a:off x="5270525" y="1482725"/>
              <a:ext cx="283800" cy="16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07"/>
            <p:cNvSpPr/>
            <p:nvPr/>
          </p:nvSpPr>
          <p:spPr>
            <a:xfrm>
              <a:off x="5216325" y="1469325"/>
              <a:ext cx="34500" cy="171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07"/>
            <p:cNvSpPr/>
            <p:nvPr/>
          </p:nvSpPr>
          <p:spPr>
            <a:xfrm>
              <a:off x="5216325" y="2912925"/>
              <a:ext cx="88500" cy="40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5" name="Google Shape;1085;p107"/>
            <p:cNvCxnSpPr>
              <a:stCxn id="1084" idx="0"/>
              <a:endCxn id="1084" idx="2"/>
            </p:cNvCxnSpPr>
            <p:nvPr/>
          </p:nvCxnSpPr>
          <p:spPr>
            <a:xfrm>
              <a:off x="5260575" y="2912925"/>
              <a:ext cx="0" cy="40500"/>
            </a:xfrm>
            <a:prstGeom prst="straightConnector1">
              <a:avLst/>
            </a:prstGeom>
            <a:noFill/>
            <a:ln cap="flat" cmpd="sng" w="19050">
              <a:solidFill>
                <a:srgbClr val="D5A6BD"/>
              </a:solidFill>
              <a:prstDash val="solid"/>
              <a:round/>
              <a:headEnd len="med" w="med" type="none"/>
              <a:tailEnd len="med" w="med" type="none"/>
            </a:ln>
          </p:spPr>
        </p:cxnSp>
      </p:grpSp>
      <p:cxnSp>
        <p:nvCxnSpPr>
          <p:cNvPr id="1086" name="Google Shape;1086;p107"/>
          <p:cNvCxnSpPr/>
          <p:nvPr/>
        </p:nvCxnSpPr>
        <p:spPr>
          <a:xfrm>
            <a:off x="3374425" y="3731700"/>
            <a:ext cx="1905600" cy="171900"/>
          </a:xfrm>
          <a:prstGeom prst="straightConnector1">
            <a:avLst/>
          </a:prstGeom>
          <a:noFill/>
          <a:ln cap="flat" cmpd="sng" w="28575">
            <a:solidFill>
              <a:srgbClr val="D5A6BD"/>
            </a:solidFill>
            <a:prstDash val="solid"/>
            <a:round/>
            <a:headEnd len="med" w="med" type="none"/>
            <a:tailEnd len="med" w="med" type="none"/>
          </a:ln>
        </p:spPr>
      </p:cxnSp>
      <p:cxnSp>
        <p:nvCxnSpPr>
          <p:cNvPr id="1087" name="Google Shape;1087;p107"/>
          <p:cNvCxnSpPr/>
          <p:nvPr/>
        </p:nvCxnSpPr>
        <p:spPr>
          <a:xfrm flipH="1" rot="10800000">
            <a:off x="3361175" y="1793000"/>
            <a:ext cx="1899000" cy="1660800"/>
          </a:xfrm>
          <a:prstGeom prst="straightConnector1">
            <a:avLst/>
          </a:prstGeom>
          <a:noFill/>
          <a:ln cap="flat" cmpd="sng" w="28575">
            <a:solidFill>
              <a:srgbClr val="D5A6BD"/>
            </a:solidFill>
            <a:prstDash val="solid"/>
            <a:round/>
            <a:headEnd len="med" w="med" type="none"/>
            <a:tailEnd len="med" w="med" type="none"/>
          </a:ln>
        </p:spPr>
      </p:cxnSp>
      <p:cxnSp>
        <p:nvCxnSpPr>
          <p:cNvPr id="1088" name="Google Shape;1088;p107"/>
          <p:cNvCxnSpPr/>
          <p:nvPr/>
        </p:nvCxnSpPr>
        <p:spPr>
          <a:xfrm>
            <a:off x="3374425" y="3731700"/>
            <a:ext cx="1905600" cy="171900"/>
          </a:xfrm>
          <a:prstGeom prst="straightConnector1">
            <a:avLst/>
          </a:prstGeom>
          <a:noFill/>
          <a:ln cap="flat" cmpd="sng" w="28575">
            <a:solidFill>
              <a:srgbClr val="9900FF"/>
            </a:solidFill>
            <a:prstDash val="dot"/>
            <a:round/>
            <a:headEnd len="med" w="med" type="none"/>
            <a:tailEnd len="med" w="med" type="none"/>
          </a:ln>
        </p:spPr>
      </p:cxnSp>
      <p:cxnSp>
        <p:nvCxnSpPr>
          <p:cNvPr id="1089" name="Google Shape;1089;p107"/>
          <p:cNvCxnSpPr/>
          <p:nvPr/>
        </p:nvCxnSpPr>
        <p:spPr>
          <a:xfrm flipH="1" rot="10800000">
            <a:off x="3361175" y="1793000"/>
            <a:ext cx="1899000" cy="1660800"/>
          </a:xfrm>
          <a:prstGeom prst="straightConnector1">
            <a:avLst/>
          </a:prstGeom>
          <a:noFill/>
          <a:ln cap="flat" cmpd="sng" w="28575">
            <a:solidFill>
              <a:srgbClr val="9900FF"/>
            </a:solidFill>
            <a:prstDash val="dot"/>
            <a:round/>
            <a:headEnd len="med" w="med" type="none"/>
            <a:tailEnd len="med" w="med" type="none"/>
          </a:ln>
        </p:spPr>
      </p:cxn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1093" name="Shape 1093"/>
        <p:cNvGrpSpPr/>
        <p:nvPr/>
      </p:nvGrpSpPr>
      <p:grpSpPr>
        <a:xfrm>
          <a:off x="0" y="0"/>
          <a:ext cx="0" cy="0"/>
          <a:chOff x="0" y="0"/>
          <a:chExt cx="0" cy="0"/>
        </a:xfrm>
      </p:grpSpPr>
      <p:sp>
        <p:nvSpPr>
          <p:cNvPr id="1094" name="Google Shape;1094;p108"/>
          <p:cNvSpPr txBox="1"/>
          <p:nvPr>
            <p:ph type="title"/>
          </p:nvPr>
        </p:nvSpPr>
        <p:spPr>
          <a:xfrm>
            <a:off x="0" y="1"/>
            <a:ext cx="8229600" cy="59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Montserrat"/>
                <a:ea typeface="Montserrat"/>
                <a:cs typeface="Montserrat"/>
                <a:sym typeface="Montserrat"/>
              </a:rPr>
              <a:t>BERT vs GPT-1</a:t>
            </a:r>
            <a:endParaRPr b="1" sz="2400">
              <a:latin typeface="Montserrat"/>
              <a:ea typeface="Montserrat"/>
              <a:cs typeface="Montserrat"/>
              <a:sym typeface="Montserrat"/>
            </a:endParaRPr>
          </a:p>
        </p:txBody>
      </p:sp>
      <p:sp>
        <p:nvSpPr>
          <p:cNvPr id="1095" name="Google Shape;1095;p108"/>
          <p:cNvSpPr txBox="1"/>
          <p:nvPr>
            <p:ph idx="1" type="body"/>
          </p:nvPr>
        </p:nvSpPr>
        <p:spPr>
          <a:xfrm>
            <a:off x="239550" y="404100"/>
            <a:ext cx="8598300" cy="9261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000000"/>
              </a:buClr>
              <a:buSzPts val="1800"/>
              <a:buFont typeface="Montserrat"/>
              <a:buChar char="●"/>
            </a:pPr>
            <a:r>
              <a:rPr lang="en">
                <a:solidFill>
                  <a:srgbClr val="000000"/>
                </a:solidFill>
                <a:latin typeface="Montserrat"/>
                <a:ea typeface="Montserrat"/>
                <a:cs typeface="Montserrat"/>
                <a:sym typeface="Montserrat"/>
              </a:rPr>
              <a:t>Instead of masking the “next word” BERT masks words randomly (12%) in the sentence.  </a:t>
            </a:r>
            <a:endParaRPr>
              <a:solidFill>
                <a:srgbClr val="000000"/>
              </a:solidFill>
              <a:latin typeface="Montserrat"/>
              <a:ea typeface="Montserrat"/>
              <a:cs typeface="Montserrat"/>
              <a:sym typeface="Montserrat"/>
            </a:endParaRPr>
          </a:p>
        </p:txBody>
      </p:sp>
      <p:pic>
        <p:nvPicPr>
          <p:cNvPr id="1096" name="Google Shape;1096;p108"/>
          <p:cNvPicPr preferRelativeResize="0"/>
          <p:nvPr/>
        </p:nvPicPr>
        <p:blipFill>
          <a:blip r:embed="rId3">
            <a:alphaModFix/>
          </a:blip>
          <a:stretch>
            <a:fillRect/>
          </a:stretch>
        </p:blipFill>
        <p:spPr>
          <a:xfrm>
            <a:off x="462054" y="1330200"/>
            <a:ext cx="8219892" cy="3144600"/>
          </a:xfrm>
          <a:prstGeom prst="rect">
            <a:avLst/>
          </a:prstGeom>
          <a:noFill/>
          <a:ln cap="flat" cmpd="sng" w="19050">
            <a:solidFill>
              <a:schemeClr val="dk2"/>
            </a:solidFill>
            <a:prstDash val="solid"/>
            <a:round/>
            <a:headEnd len="sm" w="sm" type="none"/>
            <a:tailEnd len="sm" w="sm" type="none"/>
          </a:ln>
        </p:spPr>
      </p:pic>
      <p:sp>
        <p:nvSpPr>
          <p:cNvPr id="1097" name="Google Shape;1097;p108"/>
          <p:cNvSpPr txBox="1"/>
          <p:nvPr/>
        </p:nvSpPr>
        <p:spPr>
          <a:xfrm>
            <a:off x="6043400" y="4779600"/>
            <a:ext cx="3130200" cy="314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u="sng">
                <a:solidFill>
                  <a:srgbClr val="0000FF"/>
                </a:solidFill>
                <a:hlinkClick r:id="rId4">
                  <a:extLst>
                    <a:ext uri="{A12FA001-AC4F-418D-AE19-62706E023703}">
                      <ahyp:hlinkClr val="tx"/>
                    </a:ext>
                  </a:extLst>
                </a:hlinkClick>
              </a:rPr>
              <a:t>Image Source: jalammer.github.io/illustrated-bert</a:t>
            </a:r>
            <a:endParaRPr sz="1000">
              <a:solidFill>
                <a:srgbClr val="0000FF"/>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1101" name="Shape 1101"/>
        <p:cNvGrpSpPr/>
        <p:nvPr/>
      </p:nvGrpSpPr>
      <p:grpSpPr>
        <a:xfrm>
          <a:off x="0" y="0"/>
          <a:ext cx="0" cy="0"/>
          <a:chOff x="0" y="0"/>
          <a:chExt cx="0" cy="0"/>
        </a:xfrm>
      </p:grpSpPr>
      <p:sp>
        <p:nvSpPr>
          <p:cNvPr id="1102" name="Google Shape;1102;p109"/>
          <p:cNvSpPr txBox="1"/>
          <p:nvPr>
            <p:ph type="title"/>
          </p:nvPr>
        </p:nvSpPr>
        <p:spPr>
          <a:xfrm>
            <a:off x="0" y="1"/>
            <a:ext cx="8229600" cy="59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Montserrat"/>
                <a:ea typeface="Montserrat"/>
                <a:cs typeface="Montserrat"/>
                <a:sym typeface="Montserrat"/>
              </a:rPr>
              <a:t>BERT vs GPT-1</a:t>
            </a:r>
            <a:endParaRPr b="1" sz="2400">
              <a:latin typeface="Montserrat"/>
              <a:ea typeface="Montserrat"/>
              <a:cs typeface="Montserrat"/>
              <a:sym typeface="Montserrat"/>
            </a:endParaRPr>
          </a:p>
        </p:txBody>
      </p:sp>
      <p:sp>
        <p:nvSpPr>
          <p:cNvPr id="1103" name="Google Shape;1103;p109"/>
          <p:cNvSpPr txBox="1"/>
          <p:nvPr>
            <p:ph idx="1" type="body"/>
          </p:nvPr>
        </p:nvSpPr>
        <p:spPr>
          <a:xfrm>
            <a:off x="239550" y="404100"/>
            <a:ext cx="8598300" cy="9261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000000"/>
              </a:buClr>
              <a:buSzPts val="1800"/>
              <a:buFont typeface="Montserrat"/>
              <a:buChar char="●"/>
            </a:pPr>
            <a:r>
              <a:rPr lang="en">
                <a:solidFill>
                  <a:srgbClr val="000000"/>
                </a:solidFill>
                <a:latin typeface="Montserrat"/>
                <a:ea typeface="Montserrat"/>
                <a:cs typeface="Montserrat"/>
                <a:sym typeface="Montserrat"/>
              </a:rPr>
              <a:t>Everything can run on the </a:t>
            </a:r>
            <a:r>
              <a:rPr b="1" lang="en">
                <a:solidFill>
                  <a:srgbClr val="000000"/>
                </a:solidFill>
                <a:latin typeface="Montserrat"/>
                <a:ea typeface="Montserrat"/>
                <a:cs typeface="Montserrat"/>
                <a:sym typeface="Montserrat"/>
              </a:rPr>
              <a:t>Encoder </a:t>
            </a:r>
            <a:r>
              <a:rPr lang="en">
                <a:solidFill>
                  <a:srgbClr val="000000"/>
                </a:solidFill>
                <a:latin typeface="Montserrat"/>
                <a:ea typeface="Montserrat"/>
                <a:cs typeface="Montserrat"/>
                <a:sym typeface="Montserrat"/>
              </a:rPr>
              <a:t>side of the transformer architecture. </a:t>
            </a:r>
            <a:endParaRPr>
              <a:solidFill>
                <a:srgbClr val="000000"/>
              </a:solidFill>
              <a:latin typeface="Montserrat"/>
              <a:ea typeface="Montserrat"/>
              <a:cs typeface="Montserrat"/>
              <a:sym typeface="Montserrat"/>
            </a:endParaRPr>
          </a:p>
        </p:txBody>
      </p:sp>
      <p:pic>
        <p:nvPicPr>
          <p:cNvPr id="1104" name="Google Shape;1104;p109"/>
          <p:cNvPicPr preferRelativeResize="0"/>
          <p:nvPr/>
        </p:nvPicPr>
        <p:blipFill rotWithShape="1">
          <a:blip r:embed="rId3">
            <a:alphaModFix/>
          </a:blip>
          <a:srcRect b="0" l="327" r="317" t="0"/>
          <a:stretch/>
        </p:blipFill>
        <p:spPr>
          <a:xfrm>
            <a:off x="462054" y="1330200"/>
            <a:ext cx="8219892" cy="3144600"/>
          </a:xfrm>
          <a:prstGeom prst="rect">
            <a:avLst/>
          </a:prstGeom>
          <a:noFill/>
          <a:ln cap="flat" cmpd="sng" w="19050">
            <a:solidFill>
              <a:schemeClr val="dk2"/>
            </a:solidFill>
            <a:prstDash val="solid"/>
            <a:round/>
            <a:headEnd len="sm" w="sm" type="none"/>
            <a:tailEnd len="sm" w="sm" type="none"/>
          </a:ln>
        </p:spPr>
      </p:pic>
      <p:sp>
        <p:nvSpPr>
          <p:cNvPr id="1105" name="Google Shape;1105;p109"/>
          <p:cNvSpPr txBox="1"/>
          <p:nvPr/>
        </p:nvSpPr>
        <p:spPr>
          <a:xfrm>
            <a:off x="6043400" y="4779600"/>
            <a:ext cx="3130200" cy="314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u="sng">
                <a:solidFill>
                  <a:srgbClr val="0000FF"/>
                </a:solidFill>
                <a:hlinkClick r:id="rId4">
                  <a:extLst>
                    <a:ext uri="{A12FA001-AC4F-418D-AE19-62706E023703}">
                      <ahyp:hlinkClr val="tx"/>
                    </a:ext>
                  </a:extLst>
                </a:hlinkClick>
              </a:rPr>
              <a:t>Image Source: jalammer.github.io/illustrated-bert</a:t>
            </a:r>
            <a:endParaRPr sz="1000">
              <a:solidFill>
                <a:srgbClr val="0000FF"/>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1109" name="Shape 1109"/>
        <p:cNvGrpSpPr/>
        <p:nvPr/>
      </p:nvGrpSpPr>
      <p:grpSpPr>
        <a:xfrm>
          <a:off x="0" y="0"/>
          <a:ext cx="0" cy="0"/>
          <a:chOff x="0" y="0"/>
          <a:chExt cx="0" cy="0"/>
        </a:xfrm>
      </p:grpSpPr>
      <p:sp>
        <p:nvSpPr>
          <p:cNvPr id="1110" name="Google Shape;1110;p110"/>
          <p:cNvSpPr txBox="1"/>
          <p:nvPr>
            <p:ph type="title"/>
          </p:nvPr>
        </p:nvSpPr>
        <p:spPr>
          <a:xfrm>
            <a:off x="0" y="1"/>
            <a:ext cx="8229600" cy="59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Montserrat"/>
                <a:ea typeface="Montserrat"/>
                <a:cs typeface="Montserrat"/>
                <a:sym typeface="Montserrat"/>
              </a:rPr>
              <a:t>BERT and BIG BERT</a:t>
            </a:r>
            <a:endParaRPr b="1" sz="2400">
              <a:latin typeface="Montserrat"/>
              <a:ea typeface="Montserrat"/>
              <a:cs typeface="Montserrat"/>
              <a:sym typeface="Montserrat"/>
            </a:endParaRPr>
          </a:p>
        </p:txBody>
      </p:sp>
      <p:sp>
        <p:nvSpPr>
          <p:cNvPr id="1111" name="Google Shape;1111;p110"/>
          <p:cNvSpPr txBox="1"/>
          <p:nvPr>
            <p:ph idx="1" type="body"/>
          </p:nvPr>
        </p:nvSpPr>
        <p:spPr>
          <a:xfrm>
            <a:off x="239550" y="404100"/>
            <a:ext cx="8598300" cy="926100"/>
          </a:xfrm>
          <a:prstGeom prst="rect">
            <a:avLst/>
          </a:prstGeom>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Montserrat"/>
              <a:buChar char="●"/>
            </a:pPr>
            <a:r>
              <a:rPr lang="en">
                <a:solidFill>
                  <a:srgbClr val="000000"/>
                </a:solidFill>
                <a:latin typeface="Montserrat"/>
                <a:ea typeface="Montserrat"/>
                <a:cs typeface="Montserrat"/>
                <a:sym typeface="Montserrat"/>
              </a:rPr>
              <a:t>BERT</a:t>
            </a:r>
            <a:r>
              <a:rPr baseline="-25000" lang="en">
                <a:solidFill>
                  <a:srgbClr val="000000"/>
                </a:solidFill>
                <a:latin typeface="Montserrat"/>
                <a:ea typeface="Montserrat"/>
                <a:cs typeface="Montserrat"/>
                <a:sym typeface="Montserrat"/>
              </a:rPr>
              <a:t>BASE</a:t>
            </a:r>
            <a:r>
              <a:rPr lang="en">
                <a:solidFill>
                  <a:srgbClr val="000000"/>
                </a:solidFill>
                <a:latin typeface="Montserrat"/>
                <a:ea typeface="Montserrat"/>
                <a:cs typeface="Montserrat"/>
                <a:sym typeface="Montserrat"/>
              </a:rPr>
              <a:t>: 	760 units and 12 encoders (compete with GPT-1)</a:t>
            </a:r>
            <a:endParaRPr>
              <a:solidFill>
                <a:srgbClr val="000000"/>
              </a:solidFill>
              <a:latin typeface="Montserrat"/>
              <a:ea typeface="Montserrat"/>
              <a:cs typeface="Montserrat"/>
              <a:sym typeface="Montserrat"/>
            </a:endParaRPr>
          </a:p>
          <a:p>
            <a:pPr indent="-342900" lvl="0" marL="457200" rtl="0" algn="l">
              <a:lnSpc>
                <a:spcPct val="100000"/>
              </a:lnSpc>
              <a:spcBef>
                <a:spcPts val="0"/>
              </a:spcBef>
              <a:spcAft>
                <a:spcPts val="0"/>
              </a:spcAft>
              <a:buClr>
                <a:srgbClr val="000000"/>
              </a:buClr>
              <a:buSzPts val="1800"/>
              <a:buFont typeface="Montserrat"/>
              <a:buChar char="●"/>
            </a:pPr>
            <a:r>
              <a:rPr lang="en">
                <a:solidFill>
                  <a:schemeClr val="dk1"/>
                </a:solidFill>
                <a:latin typeface="Montserrat"/>
                <a:ea typeface="Montserrat"/>
                <a:cs typeface="Montserrat"/>
                <a:sym typeface="Montserrat"/>
              </a:rPr>
              <a:t>BERT</a:t>
            </a:r>
            <a:r>
              <a:rPr baseline="-25000" lang="en">
                <a:solidFill>
                  <a:schemeClr val="dk1"/>
                </a:solidFill>
                <a:latin typeface="Montserrat"/>
                <a:ea typeface="Montserrat"/>
                <a:cs typeface="Montserrat"/>
                <a:sym typeface="Montserrat"/>
              </a:rPr>
              <a:t>BIG</a:t>
            </a:r>
            <a:r>
              <a:rPr lang="en">
                <a:solidFill>
                  <a:schemeClr val="dk1"/>
                </a:solidFill>
                <a:latin typeface="Montserrat"/>
                <a:ea typeface="Montserrat"/>
                <a:cs typeface="Montserrat"/>
                <a:sym typeface="Montserrat"/>
              </a:rPr>
              <a:t>: 	1024 units and 24 encoders</a:t>
            </a:r>
            <a:endParaRPr>
              <a:solidFill>
                <a:srgbClr val="000000"/>
              </a:solidFill>
              <a:latin typeface="Montserrat"/>
              <a:ea typeface="Montserrat"/>
              <a:cs typeface="Montserrat"/>
              <a:sym typeface="Montserrat"/>
            </a:endParaRPr>
          </a:p>
        </p:txBody>
      </p:sp>
      <p:sp>
        <p:nvSpPr>
          <p:cNvPr id="1112" name="Google Shape;1112;p110"/>
          <p:cNvSpPr txBox="1"/>
          <p:nvPr/>
        </p:nvSpPr>
        <p:spPr>
          <a:xfrm>
            <a:off x="6043400" y="4779600"/>
            <a:ext cx="3130200" cy="314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u="sng">
                <a:solidFill>
                  <a:srgbClr val="0000FF"/>
                </a:solidFill>
                <a:hlinkClick r:id="rId3">
                  <a:extLst>
                    <a:ext uri="{A12FA001-AC4F-418D-AE19-62706E023703}">
                      <ahyp:hlinkClr val="tx"/>
                    </a:ext>
                  </a:extLst>
                </a:hlinkClick>
              </a:rPr>
              <a:t>Image Source: jalammer.github.io/illustrated-bert</a:t>
            </a:r>
            <a:endParaRPr sz="1000">
              <a:solidFill>
                <a:srgbClr val="0000FF"/>
              </a:solidFill>
            </a:endParaRPr>
          </a:p>
        </p:txBody>
      </p:sp>
      <p:pic>
        <p:nvPicPr>
          <p:cNvPr id="1113" name="Google Shape;1113;p110"/>
          <p:cNvPicPr preferRelativeResize="0"/>
          <p:nvPr/>
        </p:nvPicPr>
        <p:blipFill>
          <a:blip r:embed="rId4">
            <a:alphaModFix/>
          </a:blip>
          <a:stretch>
            <a:fillRect/>
          </a:stretch>
        </p:blipFill>
        <p:spPr>
          <a:xfrm>
            <a:off x="832899" y="1330200"/>
            <a:ext cx="7478202" cy="31446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1117" name="Shape 1117"/>
        <p:cNvGrpSpPr/>
        <p:nvPr/>
      </p:nvGrpSpPr>
      <p:grpSpPr>
        <a:xfrm>
          <a:off x="0" y="0"/>
          <a:ext cx="0" cy="0"/>
          <a:chOff x="0" y="0"/>
          <a:chExt cx="0" cy="0"/>
        </a:xfrm>
      </p:grpSpPr>
      <p:sp>
        <p:nvSpPr>
          <p:cNvPr id="1118" name="Google Shape;1118;p111"/>
          <p:cNvSpPr txBox="1"/>
          <p:nvPr>
            <p:ph type="title"/>
          </p:nvPr>
        </p:nvSpPr>
        <p:spPr>
          <a:xfrm>
            <a:off x="0" y="1"/>
            <a:ext cx="8229600" cy="59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Montserrat"/>
                <a:ea typeface="Montserrat"/>
                <a:cs typeface="Montserrat"/>
                <a:sym typeface="Montserrat"/>
              </a:rPr>
              <a:t>BERT Tasks</a:t>
            </a:r>
            <a:endParaRPr b="1" sz="2400">
              <a:latin typeface="Montserrat"/>
              <a:ea typeface="Montserrat"/>
              <a:cs typeface="Montserrat"/>
              <a:sym typeface="Montserrat"/>
            </a:endParaRPr>
          </a:p>
        </p:txBody>
      </p:sp>
      <p:sp>
        <p:nvSpPr>
          <p:cNvPr id="1119" name="Google Shape;1119;p111"/>
          <p:cNvSpPr txBox="1"/>
          <p:nvPr/>
        </p:nvSpPr>
        <p:spPr>
          <a:xfrm>
            <a:off x="6043400" y="4779600"/>
            <a:ext cx="3130200" cy="314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u="sng">
                <a:solidFill>
                  <a:srgbClr val="0000FF"/>
                </a:solidFill>
                <a:hlinkClick r:id="rId3">
                  <a:extLst>
                    <a:ext uri="{A12FA001-AC4F-418D-AE19-62706E023703}">
                      <ahyp:hlinkClr val="tx"/>
                    </a:ext>
                  </a:extLst>
                </a:hlinkClick>
              </a:rPr>
              <a:t>Image Source: jalammer.github.io/illustrated-bert</a:t>
            </a:r>
            <a:endParaRPr sz="1000">
              <a:solidFill>
                <a:srgbClr val="0000FF"/>
              </a:solidFill>
            </a:endParaRPr>
          </a:p>
        </p:txBody>
      </p:sp>
      <p:pic>
        <p:nvPicPr>
          <p:cNvPr id="1120" name="Google Shape;1120;p111"/>
          <p:cNvPicPr preferRelativeResize="0"/>
          <p:nvPr/>
        </p:nvPicPr>
        <p:blipFill>
          <a:blip r:embed="rId4">
            <a:alphaModFix/>
          </a:blip>
          <a:stretch>
            <a:fillRect/>
          </a:stretch>
        </p:blipFill>
        <p:spPr>
          <a:xfrm>
            <a:off x="1585994" y="597000"/>
            <a:ext cx="5972013" cy="4030199"/>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112"/>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Zero Shot Translation</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11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Multilingual NMT  </a:t>
            </a:r>
            <a:r>
              <a:rPr lang="en" sz="3000"/>
              <a:t>(</a:t>
            </a:r>
            <a:r>
              <a:rPr lang="en" sz="3000" u="sng">
                <a:solidFill>
                  <a:schemeClr val="accent5"/>
                </a:solidFill>
                <a:hlinkClick r:id="rId3">
                  <a:extLst>
                    <a:ext uri="{A12FA001-AC4F-418D-AE19-62706E023703}">
                      <ahyp:hlinkClr val="tx"/>
                    </a:ext>
                  </a:extLst>
                </a:hlinkClick>
              </a:rPr>
              <a:t>Johnson et al. 2016</a:t>
            </a:r>
            <a:r>
              <a:rPr lang="en" sz="3000"/>
              <a:t>)</a:t>
            </a:r>
            <a:endParaRPr sz="3000"/>
          </a:p>
        </p:txBody>
      </p:sp>
      <p:sp>
        <p:nvSpPr>
          <p:cNvPr id="1131" name="Google Shape;1131;p113"/>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 a </a:t>
            </a:r>
            <a:r>
              <a:rPr b="1" lang="en"/>
              <a:t>single model</a:t>
            </a:r>
            <a:r>
              <a:rPr lang="en"/>
              <a:t> on many language pairs (many to many)</a:t>
            </a:r>
            <a:endParaRPr/>
          </a:p>
          <a:p>
            <a:pPr indent="0" lvl="0" marL="0" rtl="0" algn="l">
              <a:spcBef>
                <a:spcPts val="1600"/>
              </a:spcBef>
              <a:spcAft>
                <a:spcPts val="0"/>
              </a:spcAft>
              <a:buNone/>
            </a:pPr>
            <a:r>
              <a:rPr lang="en" sz="1400"/>
              <a:t>Train with special target token:</a:t>
            </a:r>
            <a:endParaRPr sz="1400"/>
          </a:p>
          <a:p>
            <a:pPr indent="0" lvl="0" marL="457200" rtl="0" algn="l">
              <a:lnSpc>
                <a:spcPct val="150000"/>
              </a:lnSpc>
              <a:spcBef>
                <a:spcPts val="1600"/>
              </a:spcBef>
              <a:spcAft>
                <a:spcPts val="0"/>
              </a:spcAft>
              <a:buNone/>
            </a:pPr>
            <a:r>
              <a:rPr lang="en" sz="1400"/>
              <a:t>Comí la comida. </a:t>
            </a:r>
            <a:r>
              <a:rPr b="1" lang="en" sz="1400"/>
              <a:t>&lt;2en&gt; </a:t>
            </a:r>
            <a:r>
              <a:rPr lang="en" sz="1400"/>
              <a:t>			I ate the food.</a:t>
            </a:r>
            <a:endParaRPr sz="1400"/>
          </a:p>
          <a:p>
            <a:pPr indent="0" lvl="0" marL="457200" rtl="0" algn="l">
              <a:spcBef>
                <a:spcPts val="0"/>
              </a:spcBef>
              <a:spcAft>
                <a:spcPts val="0"/>
              </a:spcAft>
              <a:buNone/>
            </a:pPr>
            <a:r>
              <a:rPr lang="en" sz="1400"/>
              <a:t>W266 is my favorite class ! </a:t>
            </a:r>
            <a:r>
              <a:rPr b="1" lang="en" sz="1400"/>
              <a:t>&lt;2fr&gt;</a:t>
            </a:r>
            <a:r>
              <a:rPr lang="en" sz="1400"/>
              <a:t>  	W266 est ma classe préférée.</a:t>
            </a:r>
            <a:endParaRPr/>
          </a:p>
          <a:p>
            <a:pPr indent="0" lvl="0" marL="0" rtl="0" algn="l">
              <a:spcBef>
                <a:spcPts val="1600"/>
              </a:spcBef>
              <a:spcAft>
                <a:spcPts val="0"/>
              </a:spcAft>
              <a:buNone/>
            </a:pPr>
            <a:r>
              <a:rPr lang="en"/>
              <a:t>Shared vocabulary using word-pieces (</a:t>
            </a:r>
            <a:r>
              <a:rPr lang="en" u="sng">
                <a:solidFill>
                  <a:schemeClr val="hlink"/>
                </a:solidFill>
                <a:hlinkClick r:id="rId4"/>
              </a:rPr>
              <a:t>Schuster and Nakajima 2012</a:t>
            </a:r>
            <a:r>
              <a:rPr lang="en"/>
              <a:t>):</a:t>
            </a:r>
            <a:endParaRPr/>
          </a:p>
          <a:p>
            <a:pPr indent="0" lvl="0" marL="0" rtl="0" algn="l">
              <a:lnSpc>
                <a:spcPct val="150000"/>
              </a:lnSpc>
              <a:spcBef>
                <a:spcPts val="1600"/>
              </a:spcBef>
              <a:spcAft>
                <a:spcPts val="0"/>
              </a:spcAft>
              <a:buNone/>
            </a:pPr>
            <a:r>
              <a:rPr i="1" lang="en" sz="1400"/>
              <a:t>Words:</a:t>
            </a:r>
            <a:r>
              <a:rPr lang="en" sz="1400"/>
              <a:t> 		</a:t>
            </a:r>
            <a:r>
              <a:rPr lang="en" sz="1400">
                <a:latin typeface="Consolas"/>
                <a:ea typeface="Consolas"/>
                <a:cs typeface="Consolas"/>
                <a:sym typeface="Consolas"/>
              </a:rPr>
              <a:t>Jet makers feud over seat width with big orders at stake </a:t>
            </a:r>
            <a:endParaRPr sz="1400">
              <a:latin typeface="Consolas"/>
              <a:ea typeface="Consolas"/>
              <a:cs typeface="Consolas"/>
              <a:sym typeface="Consolas"/>
            </a:endParaRPr>
          </a:p>
          <a:p>
            <a:pPr indent="0" lvl="0" marL="0" rtl="0" algn="l">
              <a:spcBef>
                <a:spcPts val="0"/>
              </a:spcBef>
              <a:spcAft>
                <a:spcPts val="0"/>
              </a:spcAft>
              <a:buNone/>
            </a:pPr>
            <a:r>
              <a:rPr i="1" lang="en" sz="1400"/>
              <a:t>Wordpieces:</a:t>
            </a:r>
            <a:r>
              <a:rPr lang="en" sz="1400"/>
              <a:t> 	</a:t>
            </a:r>
            <a:r>
              <a:rPr lang="en" sz="1400">
                <a:latin typeface="Consolas"/>
                <a:ea typeface="Consolas"/>
                <a:cs typeface="Consolas"/>
                <a:sym typeface="Consolas"/>
              </a:rPr>
              <a:t>_J et _makers _fe ud _over _seat _width _with _big _orders _at _stake</a:t>
            </a:r>
            <a:endParaRPr sz="1400">
              <a:solidFill>
                <a:srgbClr val="000000"/>
              </a:solidFill>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3"/>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Revisiting</a:t>
            </a:r>
            <a:r>
              <a:rPr lang="en"/>
              <a:t> LMs and Transfer Learning</a:t>
            </a:r>
            <a:br>
              <a:rPr lang="en"/>
            </a:br>
            <a:r>
              <a:rPr lang="en" sz="2600">
                <a:solidFill>
                  <a:srgbClr val="666666"/>
                </a:solidFill>
              </a:rPr>
              <a:t>(2 weeks ago)</a:t>
            </a:r>
            <a:endParaRPr sz="2600">
              <a:solidFill>
                <a:srgbClr val="666666"/>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11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Multilingual NMT: Evidence of Interlingua</a:t>
            </a:r>
            <a:endParaRPr/>
          </a:p>
        </p:txBody>
      </p:sp>
      <p:pic>
        <p:nvPicPr>
          <p:cNvPr id="1137" name="Google Shape;1137;p114"/>
          <p:cNvPicPr preferRelativeResize="0"/>
          <p:nvPr/>
        </p:nvPicPr>
        <p:blipFill>
          <a:blip r:embed="rId3">
            <a:alphaModFix/>
          </a:blip>
          <a:stretch>
            <a:fillRect/>
          </a:stretch>
        </p:blipFill>
        <p:spPr>
          <a:xfrm>
            <a:off x="2264324" y="1147225"/>
            <a:ext cx="6567973" cy="3731426"/>
          </a:xfrm>
          <a:prstGeom prst="rect">
            <a:avLst/>
          </a:prstGeom>
          <a:noFill/>
          <a:ln>
            <a:noFill/>
          </a:ln>
        </p:spPr>
      </p:pic>
      <p:sp>
        <p:nvSpPr>
          <p:cNvPr id="1138" name="Google Shape;1138;p114"/>
          <p:cNvSpPr txBox="1"/>
          <p:nvPr>
            <p:ph idx="1" type="body"/>
          </p:nvPr>
        </p:nvSpPr>
        <p:spPr>
          <a:xfrm>
            <a:off x="311700" y="1225225"/>
            <a:ext cx="26742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Single model:</a:t>
            </a:r>
            <a:endParaRPr/>
          </a:p>
          <a:p>
            <a:pPr indent="0" lvl="0" marL="0" rtl="0" algn="l">
              <a:spcBef>
                <a:spcPts val="0"/>
              </a:spcBef>
              <a:spcAft>
                <a:spcPts val="0"/>
              </a:spcAft>
              <a:buNone/>
            </a:pPr>
            <a:r>
              <a:rPr lang="en" sz="1600">
                <a:latin typeface="Consolas"/>
                <a:ea typeface="Consolas"/>
                <a:cs typeface="Consolas"/>
                <a:sym typeface="Consolas"/>
              </a:rPr>
              <a:t>  en -&gt; ja   </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ja -&gt; en</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en -&gt; ko   </a:t>
            </a:r>
            <a:endParaRPr sz="1600">
              <a:latin typeface="Consolas"/>
              <a:ea typeface="Consolas"/>
              <a:cs typeface="Consolas"/>
              <a:sym typeface="Consolas"/>
            </a:endParaRPr>
          </a:p>
          <a:p>
            <a:pPr indent="0" lvl="0" marL="0" rtl="0" algn="l">
              <a:spcBef>
                <a:spcPts val="0"/>
              </a:spcBef>
              <a:spcAft>
                <a:spcPts val="0"/>
              </a:spcAft>
              <a:buNone/>
            </a:pPr>
            <a:r>
              <a:rPr lang="en" sz="1600">
                <a:latin typeface="Consolas"/>
                <a:ea typeface="Consolas"/>
                <a:cs typeface="Consolas"/>
                <a:sym typeface="Consolas"/>
              </a:rPr>
              <a:t>  ko -&gt; en</a:t>
            </a:r>
            <a:endParaRPr sz="1600">
              <a:latin typeface="Consolas"/>
              <a:ea typeface="Consolas"/>
              <a:cs typeface="Consolas"/>
              <a:sym typeface="Consolas"/>
            </a:endParaRPr>
          </a:p>
        </p:txBody>
      </p:sp>
      <p:sp>
        <p:nvSpPr>
          <p:cNvPr id="1139" name="Google Shape;1139;p114"/>
          <p:cNvSpPr txBox="1"/>
          <p:nvPr/>
        </p:nvSpPr>
        <p:spPr>
          <a:xfrm>
            <a:off x="3413825" y="1225225"/>
            <a:ext cx="3841800" cy="238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i="1" lang="en" sz="1200"/>
              <a:t>Figure 2 of </a:t>
            </a:r>
            <a:r>
              <a:rPr i="1" lang="en" sz="1200" u="sng">
                <a:solidFill>
                  <a:schemeClr val="hlink"/>
                </a:solidFill>
                <a:hlinkClick r:id="rId4"/>
              </a:rPr>
              <a:t>Johnson et al. 2016</a:t>
            </a:r>
            <a:endParaRPr i="1" sz="12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1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Monolingual Training</a:t>
            </a:r>
            <a:endParaRPr/>
          </a:p>
        </p:txBody>
      </p:sp>
      <p:sp>
        <p:nvSpPr>
          <p:cNvPr id="1145" name="Google Shape;1145;p115"/>
          <p:cNvSpPr txBox="1"/>
          <p:nvPr>
            <p:ph idx="1" type="body"/>
          </p:nvPr>
        </p:nvSpPr>
        <p:spPr>
          <a:xfrm>
            <a:off x="311700" y="4071950"/>
            <a:ext cx="8520600" cy="50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u="sng">
                <a:solidFill>
                  <a:schemeClr val="hlink"/>
                </a:solidFill>
                <a:hlinkClick r:id="rId3"/>
              </a:rPr>
              <a:t>Unsupervised Neural Machine Translation (Artetxe et al. 2018)</a:t>
            </a:r>
            <a:endParaRPr sz="1400"/>
          </a:p>
        </p:txBody>
      </p:sp>
      <p:pic>
        <p:nvPicPr>
          <p:cNvPr id="1146" name="Google Shape;1146;p115"/>
          <p:cNvPicPr preferRelativeResize="0"/>
          <p:nvPr/>
        </p:nvPicPr>
        <p:blipFill>
          <a:blip r:embed="rId4">
            <a:alphaModFix/>
          </a:blip>
          <a:stretch>
            <a:fillRect/>
          </a:stretch>
        </p:blipFill>
        <p:spPr>
          <a:xfrm>
            <a:off x="2711000" y="1261788"/>
            <a:ext cx="3722011" cy="2619926"/>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11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Monolingual Training</a:t>
            </a:r>
            <a:endParaRPr/>
          </a:p>
        </p:txBody>
      </p:sp>
      <p:sp>
        <p:nvSpPr>
          <p:cNvPr id="1152" name="Google Shape;1152;p116"/>
          <p:cNvSpPr txBox="1"/>
          <p:nvPr>
            <p:ph idx="1" type="body"/>
          </p:nvPr>
        </p:nvSpPr>
        <p:spPr>
          <a:xfrm>
            <a:off x="311700" y="4071950"/>
            <a:ext cx="8520600" cy="50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u="sng">
                <a:solidFill>
                  <a:schemeClr val="hlink"/>
                </a:solidFill>
                <a:hlinkClick r:id="rId3"/>
              </a:rPr>
              <a:t>Unsupervised Machine Translation using Monolingual Corpora Only (Lample et al. 2018)</a:t>
            </a:r>
            <a:endParaRPr sz="1400"/>
          </a:p>
        </p:txBody>
      </p:sp>
      <p:pic>
        <p:nvPicPr>
          <p:cNvPr id="1153" name="Google Shape;1153;p116"/>
          <p:cNvPicPr preferRelativeResize="0"/>
          <p:nvPr/>
        </p:nvPicPr>
        <p:blipFill>
          <a:blip r:embed="rId4">
            <a:alphaModFix/>
          </a:blip>
          <a:stretch>
            <a:fillRect/>
          </a:stretch>
        </p:blipFill>
        <p:spPr>
          <a:xfrm>
            <a:off x="480225" y="1933112"/>
            <a:ext cx="8183550" cy="193822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117"/>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Convolutional Neural Networks</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pic>
        <p:nvPicPr>
          <p:cNvPr id="1163" name="Google Shape;1163;p118"/>
          <p:cNvPicPr preferRelativeResize="0"/>
          <p:nvPr/>
        </p:nvPicPr>
        <p:blipFill>
          <a:blip r:embed="rId3">
            <a:alphaModFix/>
          </a:blip>
          <a:stretch>
            <a:fillRect/>
          </a:stretch>
        </p:blipFill>
        <p:spPr>
          <a:xfrm>
            <a:off x="2179275" y="675475"/>
            <a:ext cx="4419600" cy="3409950"/>
          </a:xfrm>
          <a:prstGeom prst="rect">
            <a:avLst/>
          </a:prstGeom>
          <a:noFill/>
          <a:ln>
            <a:noFill/>
          </a:ln>
        </p:spPr>
      </p:pic>
      <p:sp>
        <p:nvSpPr>
          <p:cNvPr id="1164" name="Google Shape;1164;p118"/>
          <p:cNvSpPr txBox="1"/>
          <p:nvPr/>
        </p:nvSpPr>
        <p:spPr>
          <a:xfrm>
            <a:off x="602975" y="4402475"/>
            <a:ext cx="8107500" cy="4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https://developer.apple.com/library/content/documentation/Performance/Conceptual/vImage/ConvolutionOperations/ConvolutionOperations.html</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pic>
        <p:nvPicPr>
          <p:cNvPr id="1169" name="Google Shape;1169;p119"/>
          <p:cNvPicPr preferRelativeResize="0"/>
          <p:nvPr/>
        </p:nvPicPr>
        <p:blipFill>
          <a:blip r:embed="rId3">
            <a:alphaModFix/>
          </a:blip>
          <a:stretch>
            <a:fillRect/>
          </a:stretch>
        </p:blipFill>
        <p:spPr>
          <a:xfrm>
            <a:off x="1724673" y="163525"/>
            <a:ext cx="5604201" cy="482757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2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ByteNet: Convolution over characters</a:t>
            </a:r>
            <a:endParaRPr/>
          </a:p>
        </p:txBody>
      </p:sp>
      <p:pic>
        <p:nvPicPr>
          <p:cNvPr id="1175" name="Google Shape;1175;p120"/>
          <p:cNvPicPr preferRelativeResize="0"/>
          <p:nvPr/>
        </p:nvPicPr>
        <p:blipFill>
          <a:blip r:embed="rId3">
            <a:alphaModFix/>
          </a:blip>
          <a:stretch>
            <a:fillRect/>
          </a:stretch>
        </p:blipFill>
        <p:spPr>
          <a:xfrm>
            <a:off x="3124200" y="1299625"/>
            <a:ext cx="3124200" cy="2562225"/>
          </a:xfrm>
          <a:prstGeom prst="rect">
            <a:avLst/>
          </a:prstGeom>
          <a:noFill/>
          <a:ln>
            <a:noFill/>
          </a:ln>
        </p:spPr>
      </p:pic>
      <p:sp>
        <p:nvSpPr>
          <p:cNvPr id="1176" name="Google Shape;1176;p120"/>
          <p:cNvSpPr txBox="1"/>
          <p:nvPr/>
        </p:nvSpPr>
        <p:spPr>
          <a:xfrm>
            <a:off x="438575" y="4111825"/>
            <a:ext cx="6727200" cy="7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Neural Machine Translation in Linear* Time, Kalchbrenner et al, March 2017</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12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ByteNet: Language Model</a:t>
            </a:r>
            <a:endParaRPr/>
          </a:p>
        </p:txBody>
      </p:sp>
      <p:pic>
        <p:nvPicPr>
          <p:cNvPr id="1182" name="Google Shape;1182;p121"/>
          <p:cNvPicPr preferRelativeResize="0"/>
          <p:nvPr/>
        </p:nvPicPr>
        <p:blipFill>
          <a:blip r:embed="rId3">
            <a:alphaModFix/>
          </a:blip>
          <a:stretch>
            <a:fillRect/>
          </a:stretch>
        </p:blipFill>
        <p:spPr>
          <a:xfrm>
            <a:off x="2362200" y="1299625"/>
            <a:ext cx="3886200" cy="288607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12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ByteNet: Translation Model</a:t>
            </a:r>
            <a:endParaRPr/>
          </a:p>
        </p:txBody>
      </p:sp>
      <p:pic>
        <p:nvPicPr>
          <p:cNvPr id="1188" name="Google Shape;1188;p122"/>
          <p:cNvPicPr preferRelativeResize="0"/>
          <p:nvPr/>
        </p:nvPicPr>
        <p:blipFill>
          <a:blip r:embed="rId3">
            <a:alphaModFix/>
          </a:blip>
          <a:stretch>
            <a:fillRect/>
          </a:stretch>
        </p:blipFill>
        <p:spPr>
          <a:xfrm>
            <a:off x="457200" y="1452025"/>
            <a:ext cx="8058150" cy="29146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123"/>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Word Alignments: Cross-Lingual Parsing</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